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306" r:id="rId2"/>
    <p:sldId id="320" r:id="rId3"/>
    <p:sldId id="332" r:id="rId4"/>
    <p:sldId id="315" r:id="rId5"/>
    <p:sldId id="316" r:id="rId6"/>
    <p:sldId id="285" r:id="rId7"/>
    <p:sldId id="319" r:id="rId8"/>
    <p:sldId id="270" r:id="rId9"/>
    <p:sldId id="335" r:id="rId10"/>
    <p:sldId id="287" r:id="rId11"/>
    <p:sldId id="297" r:id="rId12"/>
    <p:sldId id="311" r:id="rId13"/>
    <p:sldId id="312" r:id="rId14"/>
    <p:sldId id="336" r:id="rId15"/>
    <p:sldId id="327" r:id="rId16"/>
    <p:sldId id="326" r:id="rId17"/>
    <p:sldId id="298" r:id="rId18"/>
    <p:sldId id="304" r:id="rId19"/>
    <p:sldId id="330" r:id="rId20"/>
    <p:sldId id="300" r:id="rId21"/>
    <p:sldId id="301" r:id="rId22"/>
    <p:sldId id="293" r:id="rId23"/>
    <p:sldId id="302" r:id="rId24"/>
    <p:sldId id="343" r:id="rId25"/>
    <p:sldId id="261" r:id="rId26"/>
    <p:sldId id="256" r:id="rId27"/>
    <p:sldId id="328" r:id="rId28"/>
    <p:sldId id="329" r:id="rId29"/>
    <p:sldId id="324" r:id="rId30"/>
    <p:sldId id="32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3494" autoAdjust="0"/>
  </p:normalViewPr>
  <p:slideViewPr>
    <p:cSldViewPr>
      <p:cViewPr varScale="1">
        <p:scale>
          <a:sx n="95" d="100"/>
          <a:sy n="95" d="100"/>
        </p:scale>
        <p:origin x="-1392" y="-112"/>
      </p:cViewPr>
      <p:guideLst>
        <p:guide orient="horz" pos="2160"/>
        <p:guide pos="2880"/>
      </p:guideLst>
    </p:cSldViewPr>
  </p:slideViewPr>
  <p:notesTextViewPr>
    <p:cViewPr>
      <p:scale>
        <a:sx n="1" d="1"/>
        <a:sy n="1" d="1"/>
      </p:scale>
      <p:origin x="0" y="0"/>
    </p:cViewPr>
  </p:notesTextViewPr>
  <p:sorterViewPr>
    <p:cViewPr varScale="1">
      <p:scale>
        <a:sx n="1" d="1"/>
        <a:sy n="1" d="1"/>
      </p:scale>
      <p:origin x="0" y="269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9C584-0626-4F74-9D0D-F68E965E6FA8}" type="datetimeFigureOut">
              <a:rPr lang="en-AU" smtClean="0"/>
              <a:t>4/07/2015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1195A4-31B1-4959-9411-5450FDE6220F}" type="slidenum">
              <a:rPr lang="en-AU" smtClean="0"/>
              <a:t>‹#›</a:t>
            </a:fld>
            <a:endParaRPr lang="en-AU"/>
          </a:p>
        </p:txBody>
      </p:sp>
    </p:spTree>
    <p:extLst>
      <p:ext uri="{BB962C8B-B14F-4D97-AF65-F5344CB8AC3E}">
        <p14:creationId xmlns:p14="http://schemas.microsoft.com/office/powerpoint/2010/main" val="108067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inquiringabouttheworld.weebly.com/" TargetMode="External"/><Relationship Id="rId4" Type="http://schemas.openxmlformats.org/officeDocument/2006/relationships/hyperlink" Target="http://padlet.com/wall/inquiringworld" TargetMode="External"/><Relationship Id="rId5" Type="http://schemas.openxmlformats.org/officeDocument/2006/relationships/hyperlink" Target="http://collaborize.collaborizeclassroom.com/portal/portal/collaborize/site/window?publishUrl=inquiringaboutthewor&amp;action=e&amp;windowstate=normal&amp;mode=view&amp;javax.portlet.as=696307A40AF2BDD100A2BA055ADD79FC&amp;actionEvent=homePage" TargetMode="External"/><Relationship Id="rId6" Type="http://schemas.openxmlformats.org/officeDocument/2006/relationships/hyperlink" Target="http://inquiringabouttheworld.weebly.com/working-together.html"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adlet.com/wall/inquiringworld" TargetMode="External"/><Relationship Id="rId4" Type="http://schemas.openxmlformats.org/officeDocument/2006/relationships/hyperlink" Target="http://collaborize.collaborizeclassroom.com/portal/portal/collaborize/site/window?publishUrl=inquiringaboutthewor&amp;action=e&amp;windowstate=normal&amp;mode=view&amp;javax.portlet.as=696307A40AF2BDD100A2BA055ADD79FC&amp;actionEvent=homePage" TargetMode="External"/><Relationship Id="rId5" Type="http://schemas.openxmlformats.org/officeDocument/2006/relationships/hyperlink" Target="http://inquiringabouttheworld.weebly.com/working-together.html"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1</a:t>
            </a:fld>
            <a:endParaRPr lang="en-AU"/>
          </a:p>
        </p:txBody>
      </p:sp>
    </p:spTree>
    <p:extLst>
      <p:ext uri="{BB962C8B-B14F-4D97-AF65-F5344CB8AC3E}">
        <p14:creationId xmlns:p14="http://schemas.microsoft.com/office/powerpoint/2010/main" val="414579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Objective</a:t>
            </a:r>
            <a:r>
              <a:rPr lang="en-AU" baseline="0" dirty="0" smtClean="0"/>
              <a:t> </a:t>
            </a:r>
          </a:p>
          <a:p>
            <a:pPr marL="228600" indent="-228600">
              <a:buAutoNum type="arabicParenR"/>
            </a:pPr>
            <a:r>
              <a:rPr lang="en-AU" baseline="0" dirty="0" smtClean="0"/>
              <a:t>Improve confidence in science </a:t>
            </a:r>
          </a:p>
          <a:p>
            <a:pPr marL="228600" indent="-228600">
              <a:buAutoNum type="arabicParenR"/>
            </a:pPr>
            <a:r>
              <a:rPr lang="en-AU" baseline="0" dirty="0" smtClean="0"/>
              <a:t>Increase science knowledge </a:t>
            </a:r>
          </a:p>
          <a:p>
            <a:pPr marL="0" indent="0">
              <a:buNone/>
            </a:pPr>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15</a:t>
            </a:fld>
            <a:endParaRPr lang="en-AU"/>
          </a:p>
        </p:txBody>
      </p:sp>
    </p:spTree>
    <p:extLst>
      <p:ext uri="{BB962C8B-B14F-4D97-AF65-F5344CB8AC3E}">
        <p14:creationId xmlns:p14="http://schemas.microsoft.com/office/powerpoint/2010/main" val="397794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23</a:t>
            </a:fld>
            <a:endParaRPr lang="en-AU"/>
          </a:p>
        </p:txBody>
      </p:sp>
    </p:spTree>
    <p:extLst>
      <p:ext uri="{BB962C8B-B14F-4D97-AF65-F5344CB8AC3E}">
        <p14:creationId xmlns:p14="http://schemas.microsoft.com/office/powerpoint/2010/main" val="2712480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25</a:t>
            </a:fld>
            <a:endParaRPr lang="en-AU"/>
          </a:p>
        </p:txBody>
      </p:sp>
    </p:spTree>
    <p:extLst>
      <p:ext uri="{BB962C8B-B14F-4D97-AF65-F5344CB8AC3E}">
        <p14:creationId xmlns:p14="http://schemas.microsoft.com/office/powerpoint/2010/main" val="124556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26</a:t>
            </a:fld>
            <a:endParaRPr lang="en-AU"/>
          </a:p>
        </p:txBody>
      </p:sp>
    </p:spTree>
    <p:extLst>
      <p:ext uri="{BB962C8B-B14F-4D97-AF65-F5344CB8AC3E}">
        <p14:creationId xmlns:p14="http://schemas.microsoft.com/office/powerpoint/2010/main" val="24278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Objective</a:t>
            </a:r>
            <a:r>
              <a:rPr lang="en-AU" baseline="0" dirty="0" smtClean="0"/>
              <a:t> </a:t>
            </a:r>
          </a:p>
          <a:p>
            <a:pPr marL="228600" indent="-228600">
              <a:buAutoNum type="arabicParenR"/>
            </a:pPr>
            <a:r>
              <a:rPr lang="en-AU" baseline="0" dirty="0" smtClean="0"/>
              <a:t>Improve confidence in science </a:t>
            </a:r>
          </a:p>
          <a:p>
            <a:pPr marL="228600" indent="-228600">
              <a:buAutoNum type="arabicParenR"/>
            </a:pPr>
            <a:r>
              <a:rPr lang="en-AU" baseline="0" dirty="0" smtClean="0"/>
              <a:t>Increase science knowledge </a:t>
            </a:r>
          </a:p>
          <a:p>
            <a:pPr marL="0" indent="0">
              <a:buNone/>
            </a:pPr>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29</a:t>
            </a:fld>
            <a:endParaRPr lang="en-AU"/>
          </a:p>
        </p:txBody>
      </p:sp>
    </p:spTree>
    <p:extLst>
      <p:ext uri="{BB962C8B-B14F-4D97-AF65-F5344CB8AC3E}">
        <p14:creationId xmlns:p14="http://schemas.microsoft.com/office/powerpoint/2010/main" val="95762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Objective</a:t>
            </a:r>
            <a:r>
              <a:rPr lang="en-AU" baseline="0" dirty="0" smtClean="0"/>
              <a:t> </a:t>
            </a:r>
          </a:p>
          <a:p>
            <a:pPr marL="228600" indent="-228600">
              <a:buAutoNum type="arabicParenR"/>
            </a:pPr>
            <a:r>
              <a:rPr lang="en-AU" baseline="0" dirty="0" smtClean="0"/>
              <a:t>Improve confidence in science </a:t>
            </a:r>
          </a:p>
          <a:p>
            <a:pPr marL="228600" indent="-228600">
              <a:buAutoNum type="arabicParenR"/>
            </a:pPr>
            <a:r>
              <a:rPr lang="en-AU" baseline="0" dirty="0" smtClean="0"/>
              <a:t>Increase science knowledge </a:t>
            </a:r>
          </a:p>
          <a:p>
            <a:pPr marL="0" indent="0">
              <a:buNone/>
            </a:pPr>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2</a:t>
            </a:fld>
            <a:endParaRPr lang="en-AU"/>
          </a:p>
        </p:txBody>
      </p:sp>
    </p:spTree>
    <p:extLst>
      <p:ext uri="{BB962C8B-B14F-4D97-AF65-F5344CB8AC3E}">
        <p14:creationId xmlns:p14="http://schemas.microsoft.com/office/powerpoint/2010/main" val="1866873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Key focus questions </a:t>
            </a:r>
          </a:p>
          <a:p>
            <a:pPr marL="0" indent="0">
              <a:buNone/>
            </a:pPr>
            <a:r>
              <a:rPr lang="en-AU" dirty="0" smtClean="0"/>
              <a:t>1) Who</a:t>
            </a:r>
          </a:p>
          <a:p>
            <a:pPr marL="0" indent="0">
              <a:buNone/>
            </a:pPr>
            <a:r>
              <a:rPr lang="en-AU" dirty="0" smtClean="0">
                <a:solidFill>
                  <a:schemeClr val="bg1">
                    <a:lumMod val="65000"/>
                  </a:schemeClr>
                </a:solidFill>
              </a:rPr>
              <a:t>2) What </a:t>
            </a:r>
          </a:p>
          <a:p>
            <a:pPr marL="0" indent="0">
              <a:buNone/>
            </a:pPr>
            <a:r>
              <a:rPr lang="en-AU" dirty="0" smtClean="0">
                <a:solidFill>
                  <a:schemeClr val="bg1">
                    <a:lumMod val="65000"/>
                  </a:schemeClr>
                </a:solidFill>
              </a:rPr>
              <a:t>3) Where</a:t>
            </a:r>
          </a:p>
          <a:p>
            <a:pPr marL="0" indent="0">
              <a:buNone/>
            </a:pPr>
            <a:r>
              <a:rPr lang="en-AU" dirty="0" smtClean="0">
                <a:solidFill>
                  <a:schemeClr val="bg1">
                    <a:lumMod val="65000"/>
                  </a:schemeClr>
                </a:solidFill>
              </a:rPr>
              <a:t>4) When </a:t>
            </a:r>
          </a:p>
          <a:p>
            <a:pPr marL="0" indent="0">
              <a:buNone/>
            </a:pPr>
            <a:r>
              <a:rPr lang="en-AU" dirty="0" smtClean="0">
                <a:solidFill>
                  <a:schemeClr val="bg1">
                    <a:lumMod val="65000"/>
                  </a:schemeClr>
                </a:solidFill>
              </a:rPr>
              <a:t>5) Why </a:t>
            </a:r>
          </a:p>
          <a:p>
            <a:pPr marL="0" indent="0">
              <a:buNone/>
            </a:pPr>
            <a:r>
              <a:rPr lang="en-AU" dirty="0" smtClean="0"/>
              <a:t>6) How</a:t>
            </a:r>
          </a:p>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4</a:t>
            </a:fld>
            <a:endParaRPr lang="en-AU"/>
          </a:p>
        </p:txBody>
      </p:sp>
    </p:spTree>
    <p:extLst>
      <p:ext uri="{BB962C8B-B14F-4D97-AF65-F5344CB8AC3E}">
        <p14:creationId xmlns:p14="http://schemas.microsoft.com/office/powerpoint/2010/main" val="106986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6</a:t>
            </a:fld>
            <a:endParaRPr lang="en-AU"/>
          </a:p>
        </p:txBody>
      </p:sp>
    </p:spTree>
    <p:extLst>
      <p:ext uri="{BB962C8B-B14F-4D97-AF65-F5344CB8AC3E}">
        <p14:creationId xmlns:p14="http://schemas.microsoft.com/office/powerpoint/2010/main" val="266564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Key Drivers for Change </a:t>
            </a:r>
          </a:p>
          <a:p>
            <a:pPr marL="0" indent="0">
              <a:buNone/>
            </a:pPr>
            <a:r>
              <a:rPr lang="en-AU" dirty="0" smtClean="0"/>
              <a:t> Internationally</a:t>
            </a:r>
          </a:p>
          <a:p>
            <a:pPr marL="1257300" lvl="2" indent="-457200">
              <a:buFont typeface="+mj-lt"/>
              <a:buAutoNum type="arabicPeriod"/>
            </a:pPr>
            <a:r>
              <a:rPr lang="en-AU" dirty="0" smtClean="0"/>
              <a:t>UNESCO</a:t>
            </a:r>
          </a:p>
          <a:p>
            <a:pPr marL="1257300" lvl="2" indent="-457200">
              <a:buFont typeface="+mj-lt"/>
              <a:buAutoNum type="arabicPeriod"/>
            </a:pPr>
            <a:r>
              <a:rPr lang="en-AU" dirty="0" smtClean="0"/>
              <a:t>ISTE </a:t>
            </a:r>
          </a:p>
          <a:p>
            <a:pPr marL="1257300" lvl="2" indent="-457200">
              <a:buFont typeface="+mj-lt"/>
              <a:buAutoNum type="arabicPeriod"/>
            </a:pPr>
            <a:r>
              <a:rPr lang="en-AU" dirty="0" smtClean="0"/>
              <a:t>21 Century Learning skills </a:t>
            </a:r>
          </a:p>
          <a:p>
            <a:pPr marL="800100" lvl="2" indent="0">
              <a:buFont typeface="+mj-lt"/>
              <a:buNone/>
            </a:pPr>
            <a:endParaRPr lang="en-AU" dirty="0" smtClean="0"/>
          </a:p>
          <a:p>
            <a:pPr marL="0" indent="0">
              <a:buNone/>
            </a:pPr>
            <a:r>
              <a:rPr lang="en-AU" dirty="0" smtClean="0"/>
              <a:t>National Drivers </a:t>
            </a:r>
          </a:p>
          <a:p>
            <a:pPr marL="514350" indent="-514350">
              <a:buFont typeface="+mj-lt"/>
              <a:buAutoNum type="alphaLcParenR"/>
            </a:pPr>
            <a:r>
              <a:rPr lang="en-AU" dirty="0" smtClean="0"/>
              <a:t>Melbourne Declaration of Educational Goals for young Australians</a:t>
            </a:r>
          </a:p>
          <a:p>
            <a:pPr marL="514350" indent="-514350">
              <a:buFont typeface="+mj-lt"/>
              <a:buAutoNum type="alphaLcParenR"/>
            </a:pPr>
            <a:r>
              <a:rPr lang="en-AU" dirty="0" smtClean="0"/>
              <a:t>Australian Curriculum</a:t>
            </a:r>
          </a:p>
          <a:p>
            <a:pPr marL="514350" indent="-514350">
              <a:buFont typeface="+mj-lt"/>
              <a:buAutoNum type="alphaLcParenR"/>
            </a:pPr>
            <a:r>
              <a:rPr lang="en-AU" dirty="0" smtClean="0"/>
              <a:t>AITSL Standards (Teachers Standards)</a:t>
            </a:r>
          </a:p>
          <a:p>
            <a:endParaRPr lang="en-AU" dirty="0" smtClean="0"/>
          </a:p>
          <a:p>
            <a:r>
              <a:rPr lang="en-AU" dirty="0" smtClean="0"/>
              <a:t>Local </a:t>
            </a:r>
          </a:p>
          <a:p>
            <a:pPr marL="514350" indent="-514350">
              <a:buAutoNum type="arabicParenR"/>
            </a:pPr>
            <a:r>
              <a:rPr lang="en-AU" dirty="0" smtClean="0"/>
              <a:t>University compliance</a:t>
            </a:r>
          </a:p>
          <a:p>
            <a:pPr marL="514350" indent="-514350">
              <a:buFont typeface="Arial" pitchFamily="34" charset="0"/>
              <a:buAutoNum type="arabicParenR"/>
            </a:pPr>
            <a:r>
              <a:rPr lang="en-AU" dirty="0" smtClean="0"/>
              <a:t>TTF Project – Teaching Teachers for the Future Project</a:t>
            </a:r>
          </a:p>
          <a:p>
            <a:pPr marL="514350" indent="-514350">
              <a:buAutoNum type="arabicParenR"/>
            </a:pPr>
            <a:r>
              <a:rPr lang="en-AU" dirty="0" smtClean="0"/>
              <a:t>  New Bachelor of Education Course</a:t>
            </a:r>
          </a:p>
          <a:p>
            <a:pPr marL="514350" indent="-514350">
              <a:buAutoNum type="arabicParenR"/>
            </a:pPr>
            <a:r>
              <a:rPr lang="en-AU" dirty="0" smtClean="0"/>
              <a:t>Open University OUA Course </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7</a:t>
            </a:fld>
            <a:endParaRPr lang="en-AU"/>
          </a:p>
        </p:txBody>
      </p:sp>
    </p:spTree>
    <p:extLst>
      <p:ext uri="{BB962C8B-B14F-4D97-AF65-F5344CB8AC3E}">
        <p14:creationId xmlns:p14="http://schemas.microsoft.com/office/powerpoint/2010/main" val="81026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arenR"/>
            </a:pPr>
            <a:r>
              <a:rPr lang="en-AU" dirty="0" smtClean="0"/>
              <a:t>Web platform </a:t>
            </a:r>
          </a:p>
          <a:p>
            <a:pPr marL="514350" indent="-514350">
              <a:buAutoNum type="arabicParenR"/>
            </a:pPr>
            <a:r>
              <a:rPr lang="en-AU" dirty="0" smtClean="0"/>
              <a:t>Model web 2 tools</a:t>
            </a:r>
          </a:p>
          <a:p>
            <a:pPr marL="514350" indent="-514350">
              <a:buAutoNum type="arabicParenR"/>
            </a:pPr>
            <a:r>
              <a:rPr lang="en-AU" dirty="0" smtClean="0"/>
              <a:t>Authentic investigative skills task</a:t>
            </a:r>
          </a:p>
          <a:p>
            <a:pPr marL="514350" indent="-514350">
              <a:buAutoNum type="arabicParenR"/>
            </a:pPr>
            <a:r>
              <a:rPr lang="en-AU" dirty="0" smtClean="0"/>
              <a:t>Incorporate elements from the AC Sustainability</a:t>
            </a:r>
          </a:p>
          <a:p>
            <a:pPr marL="514350" indent="-514350">
              <a:buAutoNum type="arabicParenR"/>
            </a:pPr>
            <a:r>
              <a:rPr lang="en-AU" dirty="0" smtClean="0"/>
              <a:t>Collaborative teaching </a:t>
            </a:r>
          </a:p>
          <a:p>
            <a:pPr marL="514350" indent="-514350">
              <a:buAutoNum type="arabicParenR"/>
            </a:pPr>
            <a:r>
              <a:rPr lang="en-AU" dirty="0" smtClean="0"/>
              <a:t>Challenge how technologies were used in the classroom (BYOTT)</a:t>
            </a:r>
          </a:p>
          <a:p>
            <a:pPr marL="514350" indent="-514350">
              <a:buAutoNum type="arabicParenR"/>
            </a:pPr>
            <a:r>
              <a:rPr lang="en-AU" dirty="0" smtClean="0"/>
              <a:t>Flipped classroom approach </a:t>
            </a:r>
          </a:p>
          <a:p>
            <a:pPr marL="514350" indent="-514350">
              <a:buAutoNum type="arabicParenR"/>
            </a:pPr>
            <a:r>
              <a:rPr lang="en-AU" dirty="0" smtClean="0"/>
              <a:t>Model new pedagogies </a:t>
            </a:r>
          </a:p>
          <a:p>
            <a:pPr marL="514350" indent="-514350">
              <a:buAutoNum type="arabicParenR"/>
            </a:pPr>
            <a:r>
              <a:rPr lang="en-AU" dirty="0" smtClean="0"/>
              <a:t>Transition to face to face to fully on line</a:t>
            </a:r>
          </a:p>
          <a:p>
            <a:pPr marL="514350" indent="-514350">
              <a:buAutoNum type="arabicParenR"/>
            </a:pPr>
            <a:r>
              <a:rPr lang="en-AU" dirty="0" smtClean="0"/>
              <a:t>Authentic classroom </a:t>
            </a:r>
          </a:p>
          <a:p>
            <a:pPr marL="514350" indent="-514350">
              <a:buAutoNum type="arabicParenR"/>
            </a:pPr>
            <a:r>
              <a:rPr lang="en-AU" dirty="0" smtClean="0"/>
              <a:t>Transferable skills - teaching skills, research skills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10</a:t>
            </a:fld>
            <a:endParaRPr lang="en-AU"/>
          </a:p>
        </p:txBody>
      </p:sp>
    </p:spTree>
    <p:extLst>
      <p:ext uri="{BB962C8B-B14F-4D97-AF65-F5344CB8AC3E}">
        <p14:creationId xmlns:p14="http://schemas.microsoft.com/office/powerpoint/2010/main" val="183759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AU" b="1" dirty="0" smtClean="0"/>
              <a:t>Questioning and predicting</a:t>
            </a:r>
            <a:r>
              <a:rPr lang="en-AU" dirty="0" smtClean="0"/>
              <a:t>: Identifying and constructing questions, proposing hypotheses and suggesting possible outcomes.</a:t>
            </a:r>
          </a:p>
          <a:p>
            <a:pPr marL="0" indent="0" fontAlgn="base">
              <a:buNone/>
            </a:pPr>
            <a:endParaRPr lang="en-AU" b="1" dirty="0" smtClean="0"/>
          </a:p>
          <a:p>
            <a:pPr marL="0" indent="0" fontAlgn="base">
              <a:buNone/>
            </a:pPr>
            <a:r>
              <a:rPr lang="en-AU" b="1" dirty="0" smtClean="0"/>
              <a:t>Planning and conducting</a:t>
            </a:r>
            <a:r>
              <a:rPr lang="en-AU" dirty="0" smtClean="0"/>
              <a:t>: Making decisions regarding how to investigate or solve a problem and carrying out an investigation, including the collection of data.</a:t>
            </a:r>
          </a:p>
          <a:p>
            <a:pPr marL="0" indent="0" fontAlgn="base">
              <a:buNone/>
            </a:pPr>
            <a:endParaRPr lang="en-AU" b="1" dirty="0" smtClean="0"/>
          </a:p>
          <a:p>
            <a:pPr marL="0" indent="0" fontAlgn="base">
              <a:buNone/>
            </a:pPr>
            <a:r>
              <a:rPr lang="en-AU" b="1" dirty="0" smtClean="0"/>
              <a:t>Processing and analysing data and information</a:t>
            </a:r>
            <a:r>
              <a:rPr lang="en-AU" dirty="0" smtClean="0"/>
              <a:t>: Representing data in meaningful and useful ways; identifying trends, patterns and relationships in data, and using this evidence to justify conclusions.</a:t>
            </a:r>
          </a:p>
          <a:p>
            <a:pPr marL="0" indent="0" fontAlgn="base">
              <a:buNone/>
            </a:pPr>
            <a:endParaRPr lang="en-AU" b="1" dirty="0" smtClean="0"/>
          </a:p>
          <a:p>
            <a:pPr marL="0" indent="0" fontAlgn="base">
              <a:buNone/>
            </a:pPr>
            <a:r>
              <a:rPr lang="en-AU" b="1" dirty="0" smtClean="0"/>
              <a:t>Evaluating</a:t>
            </a:r>
            <a:r>
              <a:rPr lang="en-AU" dirty="0" smtClean="0"/>
              <a:t>: Considering the quality of available evidence and the merit or significance of a claim, proposition or conclusion with reference to that evidence.</a:t>
            </a:r>
          </a:p>
          <a:p>
            <a:pPr marL="0" indent="0" fontAlgn="base">
              <a:buNone/>
            </a:pPr>
            <a:endParaRPr lang="en-AU" b="1" dirty="0" smtClean="0"/>
          </a:p>
          <a:p>
            <a:pPr marL="0" indent="0" fontAlgn="base">
              <a:buNone/>
            </a:pPr>
            <a:r>
              <a:rPr lang="en-AU" b="1" dirty="0" smtClean="0"/>
              <a:t>Communicating</a:t>
            </a:r>
            <a:r>
              <a:rPr lang="en-AU" dirty="0" smtClean="0"/>
              <a:t>: Conveying information or ideas to others through appropriate representations, text types and modes.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11</a:t>
            </a:fld>
            <a:endParaRPr lang="en-AU"/>
          </a:p>
        </p:txBody>
      </p:sp>
    </p:spTree>
    <p:extLst>
      <p:ext uri="{BB962C8B-B14F-4D97-AF65-F5344CB8AC3E}">
        <p14:creationId xmlns:p14="http://schemas.microsoft.com/office/powerpoint/2010/main" val="384983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smtClean="0">
                <a:solidFill>
                  <a:schemeClr val="tx1"/>
                </a:solidFill>
                <a:effectLst/>
                <a:latin typeface="+mn-lt"/>
                <a:ea typeface="+mn-ea"/>
                <a:cs typeface="+mn-cs"/>
              </a:rPr>
              <a:t>Key Pedagogical Features</a:t>
            </a:r>
          </a:p>
          <a:p>
            <a:r>
              <a:rPr lang="en-US" sz="1200" kern="1200" dirty="0" smtClean="0">
                <a:solidFill>
                  <a:schemeClr val="tx1"/>
                </a:solidFill>
                <a:effectLst/>
                <a:latin typeface="+mn-lt"/>
                <a:ea typeface="+mn-ea"/>
                <a:cs typeface="+mn-cs"/>
              </a:rPr>
              <a:t>The unit considered key pedagogies during the design process. These were</a:t>
            </a:r>
            <a:endParaRPr lang="en-AU"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Inquiry – the unit utilised the inquiry strand of the Australian Science Curriculum enabling students to actually engage in an inquiry task.</a:t>
            </a:r>
          </a:p>
          <a:p>
            <a:pPr lvl="0"/>
            <a:r>
              <a:rPr lang="en-AU" sz="1200" kern="1200" dirty="0" smtClean="0">
                <a:solidFill>
                  <a:schemeClr val="tx1"/>
                </a:solidFill>
                <a:effectLst/>
                <a:latin typeface="+mn-lt"/>
                <a:ea typeface="+mn-ea"/>
                <a:cs typeface="+mn-cs"/>
              </a:rPr>
              <a:t>Authentic and open-ended – the topic that the students’ chose were based on real-world and authentic environmental projects around sustainability that students found on-line, in newspapers, TV news articles or were something they had seen in their world. Sustainability is a key cross curriculum priority in the Australian Science Curriculum</a:t>
            </a:r>
          </a:p>
          <a:p>
            <a:pPr lvl="0"/>
            <a:r>
              <a:rPr lang="en-AU" sz="1200" kern="1200" dirty="0" smtClean="0">
                <a:solidFill>
                  <a:schemeClr val="tx1"/>
                </a:solidFill>
                <a:effectLst/>
                <a:latin typeface="+mn-lt"/>
                <a:ea typeface="+mn-ea"/>
                <a:cs typeface="+mn-cs"/>
              </a:rPr>
              <a:t>Technology based- web 2.0 tools were embedded in the topic in an authentic way. Students were required to select tools when they were considered to be the most effective method to collect, collate or present information. Reflection at the conclusion of the topic enabled them to consider if and when they could use these tools in their primary or early childhood classrooms. </a:t>
            </a:r>
          </a:p>
          <a:p>
            <a:pPr lvl="0"/>
            <a:r>
              <a:rPr lang="en-AU" sz="1200" kern="1200" dirty="0" smtClean="0">
                <a:solidFill>
                  <a:schemeClr val="tx1"/>
                </a:solidFill>
                <a:effectLst/>
                <a:latin typeface="+mn-lt"/>
                <a:ea typeface="+mn-ea"/>
                <a:cs typeface="+mn-cs"/>
              </a:rPr>
              <a:t>Accessibility – Materials were collated on a companion website and this enabled all students, those fully on-line and those who were working internally, to access all the learning tasks/learning activities and links to other necessary materials (i.e. </a:t>
            </a:r>
            <a:r>
              <a:rPr lang="en-AU" sz="1200" kern="1200" dirty="0" err="1" smtClean="0">
                <a:solidFill>
                  <a:schemeClr val="tx1"/>
                </a:solidFill>
                <a:effectLst/>
                <a:latin typeface="+mn-lt"/>
                <a:ea typeface="+mn-ea"/>
                <a:cs typeface="+mn-cs"/>
              </a:rPr>
              <a:t>voki</a:t>
            </a:r>
            <a:r>
              <a:rPr lang="en-AU" sz="1200" kern="1200" dirty="0" smtClean="0">
                <a:solidFill>
                  <a:schemeClr val="tx1"/>
                </a:solidFill>
                <a:effectLst/>
                <a:latin typeface="+mn-lt"/>
                <a:ea typeface="+mn-ea"/>
                <a:cs typeface="+mn-cs"/>
              </a:rPr>
              <a:t> ) </a:t>
            </a:r>
            <a:r>
              <a:rPr lang="en-AU" sz="1200" u="sng" kern="1200" dirty="0" smtClean="0">
                <a:solidFill>
                  <a:schemeClr val="tx1"/>
                </a:solidFill>
                <a:effectLst/>
                <a:latin typeface="+mn-lt"/>
                <a:ea typeface="+mn-ea"/>
                <a:cs typeface="+mn-cs"/>
                <a:hlinkClick r:id="rId3"/>
              </a:rPr>
              <a:t>http://inquiringabouttheworld.weebly.com/</a:t>
            </a:r>
            <a:r>
              <a:rPr lang="en-AU" sz="1200" kern="1200" dirty="0" smtClean="0">
                <a:solidFill>
                  <a:schemeClr val="tx1"/>
                </a:solidFill>
                <a:effectLst/>
                <a:latin typeface="+mn-lt"/>
                <a:ea typeface="+mn-ea"/>
                <a:cs typeface="+mn-cs"/>
              </a:rPr>
              <a:t>. </a:t>
            </a:r>
          </a:p>
          <a:p>
            <a:pPr lvl="0"/>
            <a:r>
              <a:rPr lang="en-AU" sz="1200" kern="1200" dirty="0" smtClean="0">
                <a:solidFill>
                  <a:schemeClr val="tx1"/>
                </a:solidFill>
                <a:effectLst/>
                <a:latin typeface="+mn-lt"/>
                <a:ea typeface="+mn-ea"/>
                <a:cs typeface="+mn-cs"/>
              </a:rPr>
              <a:t>Scaffolded learning and assessment – The tasks were broken down into smaller more manageable steps that the students could complete one at a time. The unit included both formative and summative assessment types with tutors providing detailed feedback on the formative assessment to enable students to refine their work to produce their final summative assessment. In this way students saw the tutors working with them to a common end which was to produce a final project.</a:t>
            </a:r>
          </a:p>
          <a:p>
            <a:pPr lvl="0"/>
            <a:r>
              <a:rPr lang="en-AU" sz="1200" kern="1200" dirty="0" smtClean="0">
                <a:solidFill>
                  <a:schemeClr val="tx1"/>
                </a:solidFill>
                <a:effectLst/>
                <a:latin typeface="+mn-lt"/>
                <a:ea typeface="+mn-ea"/>
                <a:cs typeface="+mn-cs"/>
              </a:rPr>
              <a:t>Collaboration – the unit was designed to foster multiple forms of collaboration. </a:t>
            </a:r>
          </a:p>
          <a:p>
            <a:pPr lvl="1"/>
            <a:r>
              <a:rPr lang="en-AU" sz="1200" kern="1200" dirty="0" smtClean="0">
                <a:solidFill>
                  <a:schemeClr val="tx1"/>
                </a:solidFill>
                <a:effectLst/>
                <a:latin typeface="+mn-lt"/>
                <a:ea typeface="+mn-ea"/>
                <a:cs typeface="+mn-cs"/>
              </a:rPr>
              <a:t>A team of two tutors worked in tandem in a single classroom. </a:t>
            </a:r>
          </a:p>
          <a:p>
            <a:pPr lvl="1"/>
            <a:r>
              <a:rPr lang="en-AU" sz="1200" kern="1200" dirty="0" smtClean="0">
                <a:solidFill>
                  <a:schemeClr val="tx1"/>
                </a:solidFill>
                <a:effectLst/>
                <a:latin typeface="+mn-lt"/>
                <a:ea typeface="+mn-ea"/>
                <a:cs typeface="+mn-cs"/>
              </a:rPr>
              <a:t>Students were able to communicate on Discussion Board </a:t>
            </a:r>
            <a:r>
              <a:rPr lang="en-AU" sz="1200" u="sng" kern="1200" dirty="0" err="1" smtClean="0">
                <a:solidFill>
                  <a:schemeClr val="tx1"/>
                </a:solidFill>
                <a:effectLst/>
                <a:latin typeface="+mn-lt"/>
                <a:ea typeface="+mn-ea"/>
                <a:cs typeface="+mn-cs"/>
                <a:hlinkClick r:id="rId4"/>
              </a:rPr>
              <a:t>Padlet</a:t>
            </a:r>
            <a:r>
              <a:rPr lang="en-AU" sz="1200" kern="1200" dirty="0" smtClean="0">
                <a:solidFill>
                  <a:schemeClr val="tx1"/>
                </a:solidFill>
                <a:effectLst/>
                <a:latin typeface="+mn-lt"/>
                <a:ea typeface="+mn-ea"/>
                <a:cs typeface="+mn-cs"/>
              </a:rPr>
              <a:t> which is an anonymous discussion board and </a:t>
            </a:r>
            <a:r>
              <a:rPr lang="en-AU" sz="1200" u="sng" kern="1200" dirty="0" err="1" smtClean="0">
                <a:solidFill>
                  <a:schemeClr val="tx1"/>
                </a:solidFill>
                <a:effectLst/>
                <a:latin typeface="+mn-lt"/>
                <a:ea typeface="+mn-ea"/>
                <a:cs typeface="+mn-cs"/>
                <a:hlinkClick r:id="rId5"/>
              </a:rPr>
              <a:t>Collaborize</a:t>
            </a:r>
            <a:r>
              <a:rPr lang="en-AU" sz="1200" kern="1200" dirty="0" smtClean="0">
                <a:solidFill>
                  <a:schemeClr val="tx1"/>
                </a:solidFill>
                <a:effectLst/>
                <a:latin typeface="+mn-lt"/>
                <a:ea typeface="+mn-ea"/>
                <a:cs typeface="+mn-cs"/>
              </a:rPr>
              <a:t> which is another closed discussion platform students can use. </a:t>
            </a:r>
          </a:p>
          <a:p>
            <a:pPr lvl="1"/>
            <a:r>
              <a:rPr lang="en-AU" sz="1200" kern="1200" dirty="0" smtClean="0">
                <a:solidFill>
                  <a:schemeClr val="tx1"/>
                </a:solidFill>
                <a:effectLst/>
                <a:latin typeface="+mn-lt"/>
                <a:ea typeface="+mn-ea"/>
                <a:cs typeface="+mn-cs"/>
              </a:rPr>
              <a:t>Students were also able to work collaboratively on part of the tasks, however, University assessment policy precluded them from completing a complete collaborative project together as policy stipulates that only 50% of a unit assessment can be completed collaboratively. Consequently they were only able to present their findings in Assessment 3 together. </a:t>
            </a:r>
          </a:p>
          <a:p>
            <a:pPr lvl="1"/>
            <a:r>
              <a:rPr lang="en-AU" sz="1200" u="sng" kern="1200" dirty="0" smtClean="0">
                <a:solidFill>
                  <a:schemeClr val="tx1"/>
                </a:solidFill>
                <a:effectLst/>
                <a:latin typeface="+mn-lt"/>
                <a:ea typeface="+mn-ea"/>
                <a:cs typeface="+mn-cs"/>
                <a:hlinkClick r:id="rId6"/>
              </a:rPr>
              <a:t>Critiquing and feedback</a:t>
            </a:r>
            <a:r>
              <a:rPr lang="en-AU" sz="1200" kern="1200" dirty="0" smtClean="0">
                <a:solidFill>
                  <a:schemeClr val="tx1"/>
                </a:solidFill>
                <a:effectLst/>
                <a:latin typeface="+mn-lt"/>
                <a:ea typeface="+mn-ea"/>
                <a:cs typeface="+mn-cs"/>
              </a:rPr>
              <a:t> were used throughout the project in the weeks before an assessment item was due. Students were required to listen to their peers in groups and respond with thoughtful probing and clarifying questions and feedback.  Instructions were also provided on the website and regional students were allocated groups on the University BB site to enable them to work together.  </a:t>
            </a:r>
          </a:p>
          <a:p>
            <a:pPr lvl="0"/>
            <a:r>
              <a:rPr lang="en-AU" sz="1200" kern="1200" dirty="0" smtClean="0">
                <a:solidFill>
                  <a:schemeClr val="tx1"/>
                </a:solidFill>
                <a:effectLst/>
                <a:latin typeface="+mn-lt"/>
                <a:ea typeface="+mn-ea"/>
                <a:cs typeface="+mn-cs"/>
              </a:rPr>
              <a:t>Open-ended and differentiated – the task was open-ended and could be examined at different depths depending on the students’ ability. Students examined a range of ideas such as the complex ‘Examining the Changing Biodiversity within Afghanistan as a result of the War’ to a more simplistic examination of the reasons why there were less polar bears in the world.</a:t>
            </a:r>
          </a:p>
          <a:p>
            <a:pPr lvl="0"/>
            <a:r>
              <a:rPr lang="en-AU" sz="1200" kern="1200" dirty="0" smtClean="0">
                <a:solidFill>
                  <a:schemeClr val="tx1"/>
                </a:solidFill>
                <a:effectLst/>
                <a:latin typeface="+mn-lt"/>
                <a:ea typeface="+mn-ea"/>
                <a:cs typeface="+mn-cs"/>
              </a:rPr>
              <a:t>Engaging – as students were able to choose their topic to ensure it was a topic that interested and engage them for the total course of the semester. </a:t>
            </a:r>
          </a:p>
          <a:p>
            <a:pPr lvl="0"/>
            <a:r>
              <a:rPr lang="en-AU" sz="1200" kern="1200" dirty="0" smtClean="0">
                <a:solidFill>
                  <a:schemeClr val="tx1"/>
                </a:solidFill>
                <a:effectLst/>
                <a:latin typeface="+mn-lt"/>
                <a:ea typeface="+mn-ea"/>
                <a:cs typeface="+mn-cs"/>
              </a:rPr>
              <a:t>Flipped class approach – tutors often spent a short amount of time discussing the learning activities for the day but the majority of the internal workshops were spent helping students individually to complete the learning activities which would then enable them to complete their move forward on their Inquiry Journey to complete their project. </a:t>
            </a:r>
          </a:p>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12</a:t>
            </a:fld>
            <a:endParaRPr lang="en-AU"/>
          </a:p>
        </p:txBody>
      </p:sp>
    </p:spTree>
    <p:extLst>
      <p:ext uri="{BB962C8B-B14F-4D97-AF65-F5344CB8AC3E}">
        <p14:creationId xmlns:p14="http://schemas.microsoft.com/office/powerpoint/2010/main" val="174689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Scaffolded learning and assessment – The tasks were broken down into smaller more manageable steps that the students could complete one at a time. The unit included both formative and summative assessment types with tutors providing detailed feedback on the formative assessment to enable students to refine their work to produce their final summative assessment. In this way students saw the tutors working with them to a common end which was to produce a final project.</a:t>
            </a:r>
          </a:p>
          <a:p>
            <a:pPr lvl="0"/>
            <a:r>
              <a:rPr lang="en-AU" sz="1200" kern="1200" dirty="0" smtClean="0">
                <a:solidFill>
                  <a:schemeClr val="tx1"/>
                </a:solidFill>
                <a:effectLst/>
                <a:latin typeface="+mn-lt"/>
                <a:ea typeface="+mn-ea"/>
                <a:cs typeface="+mn-cs"/>
              </a:rPr>
              <a:t>Collaboration – the unit was designed to foster multiple forms of collaboration. </a:t>
            </a:r>
          </a:p>
          <a:p>
            <a:pPr lvl="1"/>
            <a:r>
              <a:rPr lang="en-AU" sz="1200" kern="1200" dirty="0" smtClean="0">
                <a:solidFill>
                  <a:schemeClr val="tx1"/>
                </a:solidFill>
                <a:effectLst/>
                <a:latin typeface="+mn-lt"/>
                <a:ea typeface="+mn-ea"/>
                <a:cs typeface="+mn-cs"/>
              </a:rPr>
              <a:t>A team of two tutors worked in tandem in a single classroom. </a:t>
            </a:r>
          </a:p>
          <a:p>
            <a:pPr lvl="1"/>
            <a:r>
              <a:rPr lang="en-AU" sz="1200" kern="1200" dirty="0" smtClean="0">
                <a:solidFill>
                  <a:schemeClr val="tx1"/>
                </a:solidFill>
                <a:effectLst/>
                <a:latin typeface="+mn-lt"/>
                <a:ea typeface="+mn-ea"/>
                <a:cs typeface="+mn-cs"/>
              </a:rPr>
              <a:t>Students were able to communicate on Discussion Board </a:t>
            </a:r>
            <a:r>
              <a:rPr lang="en-AU" sz="1200" u="sng" kern="1200" dirty="0" err="1" smtClean="0">
                <a:solidFill>
                  <a:schemeClr val="tx1"/>
                </a:solidFill>
                <a:effectLst/>
                <a:latin typeface="+mn-lt"/>
                <a:ea typeface="+mn-ea"/>
                <a:cs typeface="+mn-cs"/>
                <a:hlinkClick r:id="rId3"/>
              </a:rPr>
              <a:t>Padlet</a:t>
            </a:r>
            <a:r>
              <a:rPr lang="en-AU" sz="1200" kern="1200" dirty="0" smtClean="0">
                <a:solidFill>
                  <a:schemeClr val="tx1"/>
                </a:solidFill>
                <a:effectLst/>
                <a:latin typeface="+mn-lt"/>
                <a:ea typeface="+mn-ea"/>
                <a:cs typeface="+mn-cs"/>
              </a:rPr>
              <a:t> which is an anonymous discussion board and </a:t>
            </a:r>
            <a:r>
              <a:rPr lang="en-AU" sz="1200" u="sng" kern="1200" dirty="0" err="1" smtClean="0">
                <a:solidFill>
                  <a:schemeClr val="tx1"/>
                </a:solidFill>
                <a:effectLst/>
                <a:latin typeface="+mn-lt"/>
                <a:ea typeface="+mn-ea"/>
                <a:cs typeface="+mn-cs"/>
                <a:hlinkClick r:id="rId4"/>
              </a:rPr>
              <a:t>Collaborize</a:t>
            </a:r>
            <a:r>
              <a:rPr lang="en-AU" sz="1200" kern="1200" dirty="0" smtClean="0">
                <a:solidFill>
                  <a:schemeClr val="tx1"/>
                </a:solidFill>
                <a:effectLst/>
                <a:latin typeface="+mn-lt"/>
                <a:ea typeface="+mn-ea"/>
                <a:cs typeface="+mn-cs"/>
              </a:rPr>
              <a:t> which is another closed discussion platform students can use. </a:t>
            </a:r>
          </a:p>
          <a:p>
            <a:pPr lvl="1"/>
            <a:r>
              <a:rPr lang="en-AU" sz="1200" kern="1200" dirty="0" smtClean="0">
                <a:solidFill>
                  <a:schemeClr val="tx1"/>
                </a:solidFill>
                <a:effectLst/>
                <a:latin typeface="+mn-lt"/>
                <a:ea typeface="+mn-ea"/>
                <a:cs typeface="+mn-cs"/>
              </a:rPr>
              <a:t>Students were also able to work collaboratively on part of the tasks, however, University assessment policy precluded them from completing a complete collaborative project together as policy stipulates that only 50% of a unit assessment can be completed collaboratively. Consequently they were only able to present their findings in Assessment 3 together. </a:t>
            </a:r>
          </a:p>
          <a:p>
            <a:pPr lvl="1"/>
            <a:r>
              <a:rPr lang="en-AU" sz="1200" u="sng" kern="1200" dirty="0" smtClean="0">
                <a:solidFill>
                  <a:schemeClr val="tx1"/>
                </a:solidFill>
                <a:effectLst/>
                <a:latin typeface="+mn-lt"/>
                <a:ea typeface="+mn-ea"/>
                <a:cs typeface="+mn-cs"/>
                <a:hlinkClick r:id="rId5"/>
              </a:rPr>
              <a:t>Critiquing and feedback</a:t>
            </a:r>
            <a:r>
              <a:rPr lang="en-AU" sz="1200" kern="1200" dirty="0" smtClean="0">
                <a:solidFill>
                  <a:schemeClr val="tx1"/>
                </a:solidFill>
                <a:effectLst/>
                <a:latin typeface="+mn-lt"/>
                <a:ea typeface="+mn-ea"/>
                <a:cs typeface="+mn-cs"/>
              </a:rPr>
              <a:t> were used throughout the project in the weeks before an assessment item was due. Students were required to listen to their peers in groups and respond with thoughtful probing and clarifying questions and feedback.  Instructions were also provided on the website and regional students were allocated groups on the University BB site to enable them to work together.  </a:t>
            </a:r>
          </a:p>
          <a:p>
            <a:pPr lvl="0"/>
            <a:r>
              <a:rPr lang="en-AU" sz="1200" kern="1200" dirty="0" smtClean="0">
                <a:solidFill>
                  <a:schemeClr val="tx1"/>
                </a:solidFill>
                <a:effectLst/>
                <a:latin typeface="+mn-lt"/>
                <a:ea typeface="+mn-ea"/>
                <a:cs typeface="+mn-cs"/>
              </a:rPr>
              <a:t>Open-ended and differentiated – the task was open-ended and could be examined at different depths depending on the students’ ability. Students examined a range of ideas such as the complex ‘Examining the Changing Biodiversity within Afghanistan as a result of the War’ to a more simplistic examination of the reasons why there were less polar bears in the world.</a:t>
            </a:r>
          </a:p>
          <a:p>
            <a:pPr lvl="0"/>
            <a:r>
              <a:rPr lang="en-AU" sz="1200" kern="1200" dirty="0" smtClean="0">
                <a:solidFill>
                  <a:schemeClr val="tx1"/>
                </a:solidFill>
                <a:effectLst/>
                <a:latin typeface="+mn-lt"/>
                <a:ea typeface="+mn-ea"/>
                <a:cs typeface="+mn-cs"/>
              </a:rPr>
              <a:t>Engaging – as students were able to choose their topic to ensure it was a topic that interested and engage them for the total course of the semester. </a:t>
            </a:r>
          </a:p>
          <a:p>
            <a:pPr lvl="0"/>
            <a:r>
              <a:rPr lang="en-AU" sz="1200" kern="1200" dirty="0" smtClean="0">
                <a:solidFill>
                  <a:schemeClr val="tx1"/>
                </a:solidFill>
                <a:effectLst/>
                <a:latin typeface="+mn-lt"/>
                <a:ea typeface="+mn-ea"/>
                <a:cs typeface="+mn-cs"/>
              </a:rPr>
              <a:t>Flipped class approach – tutors often spent a short amount of time discussing the learning activities for the day but the majority of the internal workshops were spent helping students individually to complete the learning activities which would then enable them to complete their move forward on their Inquiry Journey to complete their project. </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51195A4-31B1-4959-9411-5450FDE6220F}" type="slidenum">
              <a:rPr lang="en-AU" smtClean="0"/>
              <a:t>13</a:t>
            </a:fld>
            <a:endParaRPr lang="en-AU"/>
          </a:p>
        </p:txBody>
      </p:sp>
    </p:spTree>
    <p:extLst>
      <p:ext uri="{BB962C8B-B14F-4D97-AF65-F5344CB8AC3E}">
        <p14:creationId xmlns:p14="http://schemas.microsoft.com/office/powerpoint/2010/main" val="278024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DD4ECFC1-81D6-4354-90CE-E07F3B6FF07D}" type="datetimeFigureOut">
              <a:rPr lang="en-AU" smtClean="0"/>
              <a:t>4/07/2015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2738836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D4ECFC1-81D6-4354-90CE-E07F3B6FF07D}" type="datetimeFigureOut">
              <a:rPr lang="en-AU" smtClean="0"/>
              <a:t>4/07/2015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276218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D4ECFC1-81D6-4354-90CE-E07F3B6FF07D}" type="datetimeFigureOut">
              <a:rPr lang="en-AU" smtClean="0"/>
              <a:t>4/07/2015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192382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D4ECFC1-81D6-4354-90CE-E07F3B6FF07D}" type="datetimeFigureOut">
              <a:rPr lang="en-AU" smtClean="0"/>
              <a:t>4/07/2015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304566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4ECFC1-81D6-4354-90CE-E07F3B6FF07D}" type="datetimeFigureOut">
              <a:rPr lang="en-AU" smtClean="0"/>
              <a:t>4/07/2015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114718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DD4ECFC1-81D6-4354-90CE-E07F3B6FF07D}" type="datetimeFigureOut">
              <a:rPr lang="en-AU" smtClean="0"/>
              <a:t>4/07/2015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86528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D4ECFC1-81D6-4354-90CE-E07F3B6FF07D}" type="datetimeFigureOut">
              <a:rPr lang="en-AU" smtClean="0"/>
              <a:t>4/07/2015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25363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DD4ECFC1-81D6-4354-90CE-E07F3B6FF07D}" type="datetimeFigureOut">
              <a:rPr lang="en-AU" smtClean="0"/>
              <a:t>4/07/2015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343285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4ECFC1-81D6-4354-90CE-E07F3B6FF07D}" type="datetimeFigureOut">
              <a:rPr lang="en-AU" smtClean="0"/>
              <a:t>4/07/2015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423873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ECFC1-81D6-4354-90CE-E07F3B6FF07D}" type="datetimeFigureOut">
              <a:rPr lang="en-AU" smtClean="0"/>
              <a:t>4/07/2015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329440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ECFC1-81D6-4354-90CE-E07F3B6FF07D}" type="datetimeFigureOut">
              <a:rPr lang="en-AU" smtClean="0"/>
              <a:t>4/07/2015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8824BD-1B95-4824-8FFE-CD05EA2DD8C7}" type="slidenum">
              <a:rPr lang="en-AU" smtClean="0"/>
              <a:t>‹#›</a:t>
            </a:fld>
            <a:endParaRPr lang="en-AU"/>
          </a:p>
        </p:txBody>
      </p:sp>
    </p:spTree>
    <p:extLst>
      <p:ext uri="{BB962C8B-B14F-4D97-AF65-F5344CB8AC3E}">
        <p14:creationId xmlns:p14="http://schemas.microsoft.com/office/powerpoint/2010/main" val="701853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ECFC1-81D6-4354-90CE-E07F3B6FF07D}" type="datetimeFigureOut">
              <a:rPr lang="en-AU" smtClean="0"/>
              <a:t>4/07/2015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824BD-1B95-4824-8FFE-CD05EA2DD8C7}" type="slidenum">
              <a:rPr lang="en-AU" smtClean="0"/>
              <a:t>‹#›</a:t>
            </a:fld>
            <a:endParaRPr lang="en-AU"/>
          </a:p>
        </p:txBody>
      </p:sp>
    </p:spTree>
    <p:extLst>
      <p:ext uri="{BB962C8B-B14F-4D97-AF65-F5344CB8AC3E}">
        <p14:creationId xmlns:p14="http://schemas.microsoft.com/office/powerpoint/2010/main" val="3254776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inquiringabouttheworld.weebly.com/" TargetMode="External"/><Relationship Id="rId4" Type="http://schemas.openxmlformats.org/officeDocument/2006/relationships/image" Target="../media/image25.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hyperlink" Target="http://inquiringabouttheworld.weebly.com/"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hyperlink" Target="http://padlet.com/wall/inquiringworld" TargetMode="External"/><Relationship Id="rId6" Type="http://schemas.openxmlformats.org/officeDocument/2006/relationships/hyperlink" Target="http://collaborize.collaborizeclassroom.com/portal/portal/collaborize/site/window?publishUrl=inquiringaboutthewor&amp;action=e&amp;windowstate=normal&amp;mode=view&amp;javax.portlet.as=696307A40AF2BDD100A2BA055ADD79FC&amp;actionEvent=homePage"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7.jpeg"/><Relationship Id="rId5" Type="http://schemas.openxmlformats.org/officeDocument/2006/relationships/hyperlink" Target="171Inquiry%5CInquiryAssessment%5C36e67369a4f95b52fbc228681af0ba17.mp3" TargetMode="External"/><Relationship Id="rId6" Type="http://schemas.openxmlformats.org/officeDocument/2006/relationships/image" Target="../media/image28.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3.jpeg"/><Relationship Id="rId5" Type="http://schemas.openxmlformats.org/officeDocument/2006/relationships/image" Target="../media/image2.png"/><Relationship Id="rId6" Type="http://schemas.openxmlformats.org/officeDocument/2006/relationships/image" Target="../media/image44.g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jpg"/><Relationship Id="rId5" Type="http://schemas.openxmlformats.org/officeDocument/2006/relationships/image" Target="../media/image7.gif"/><Relationship Id="rId6"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5C..%5C2014InquiryWorld171%5CPresentation%20stuff%5Cjosh%20brown%5CSpix's%20Macaw%20-Final.mp4" TargetMode="External"/><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hyperlink" Target="..%5C..%5C2014InquiryWorld171%5CPresentation%20stuff%5Cjosh%20brown%5CSpeech%20Macaw%20-Final.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image" Target="../media/image9.png"/><Relationship Id="rId6" Type="http://schemas.microsoft.com/office/2007/relationships/hdphoto" Target="../media/hdphoto2.wdp"/><Relationship Id="rId7" Type="http://schemas.openxmlformats.org/officeDocument/2006/relationships/image" Target="../media/image2.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g"/><Relationship Id="rId8" Type="http://schemas.openxmlformats.org/officeDocument/2006/relationships/image" Target="../media/image21.png"/><Relationship Id="rId9" Type="http://schemas.openxmlformats.org/officeDocument/2006/relationships/image" Target="../media/image22.jpg"/><Relationship Id="rId10" Type="http://schemas.openxmlformats.org/officeDocument/2006/relationships/image" Target="../media/image23.jpg"/><Relationship Id="rId11"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inquiringabouttheworld.weebly.com/" TargetMode="External"/><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AU"/>
          </a:p>
        </p:txBody>
      </p:sp>
      <p:sp>
        <p:nvSpPr>
          <p:cNvPr id="5" name="Subtitle 4"/>
          <p:cNvSpPr>
            <a:spLocks noGrp="1"/>
          </p:cNvSpPr>
          <p:nvPr>
            <p:ph type="subTitle" idx="1"/>
          </p:nvPr>
        </p:nvSpPr>
        <p:spPr/>
        <p:txBody>
          <a:bodyPr/>
          <a:lstStyle/>
          <a:p>
            <a:endParaRPr lang="en-AU"/>
          </a:p>
        </p:txBody>
      </p:sp>
      <p:pic>
        <p:nvPicPr>
          <p:cNvPr id="2050" name="Picture 2" descr="C:\Users\225912k\Desktop\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txBox="1">
            <a:spLocks noChangeArrowheads="1"/>
          </p:cNvSpPr>
          <p:nvPr/>
        </p:nvSpPr>
        <p:spPr>
          <a:xfrm>
            <a:off x="1" y="1340768"/>
            <a:ext cx="9144000" cy="2195165"/>
          </a:xfrm>
          <a:prstGeom prst="rect">
            <a:avLst/>
          </a:prstGeom>
          <a:solidFill>
            <a:srgbClr val="CC99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3600" dirty="0" smtClean="0"/>
              <a:t>Why do Whales Beach Themselves? Using web 2.0 tools to teach science inquiry from the primary classroom to the tertiary lecture room</a:t>
            </a:r>
            <a:endParaRPr lang="en-AU" sz="3600" dirty="0"/>
          </a:p>
        </p:txBody>
      </p:sp>
      <p:pic>
        <p:nvPicPr>
          <p:cNvPr id="10" name="Picture 2" descr="Description: Description: e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566" y="15227"/>
            <a:ext cx="3386128" cy="55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3535933"/>
            <a:ext cx="5738565" cy="7683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en-US" sz="2400" smtClean="0"/>
              <a:t>IAFOR </a:t>
            </a:r>
            <a:r>
              <a:rPr lang="en-US" altLang="en-US" sz="2400" dirty="0" smtClean="0"/>
              <a:t>2015, Brighton UK	 </a:t>
            </a:r>
            <a:r>
              <a:rPr lang="en-US" altLang="en-US" sz="1600" dirty="0" smtClean="0"/>
              <a:t>1</a:t>
            </a:r>
            <a:r>
              <a:rPr lang="en-US" altLang="en-US" sz="1600" baseline="30000" dirty="0" smtClean="0"/>
              <a:t>st</a:t>
            </a:r>
            <a:r>
              <a:rPr lang="en-US" altLang="en-US" sz="1600" dirty="0" smtClean="0"/>
              <a:t> -5</a:t>
            </a:r>
            <a:r>
              <a:rPr lang="en-US" altLang="en-US" sz="1600" baseline="30000" dirty="0" smtClean="0"/>
              <a:t>th</a:t>
            </a:r>
            <a:r>
              <a:rPr lang="en-US" altLang="en-US" sz="1600" dirty="0" smtClean="0"/>
              <a:t> July 2015 </a:t>
            </a:r>
            <a:endParaRPr lang="en-US" altLang="en-US" sz="1600" dirty="0"/>
          </a:p>
        </p:txBody>
      </p:sp>
      <p:sp>
        <p:nvSpPr>
          <p:cNvPr id="11" name="Rectangle 10"/>
          <p:cNvSpPr/>
          <p:nvPr/>
        </p:nvSpPr>
        <p:spPr>
          <a:xfrm>
            <a:off x="107504" y="6433010"/>
            <a:ext cx="5148063" cy="369332"/>
          </a:xfrm>
          <a:prstGeom prst="rect">
            <a:avLst/>
          </a:prstGeom>
        </p:spPr>
        <p:txBody>
          <a:bodyPr wrap="square">
            <a:spAutoFit/>
          </a:bodyPr>
          <a:lstStyle/>
          <a:p>
            <a:pPr algn="ctr"/>
            <a:r>
              <a:rPr lang="en-AU" dirty="0"/>
              <a:t>Dr Rachel </a:t>
            </a:r>
            <a:r>
              <a:rPr lang="en-AU" dirty="0" smtClean="0"/>
              <a:t>Sheffield, Leonie McIlvenny, Geoff Quinton </a:t>
            </a:r>
            <a:endParaRPr lang="en-AU" dirty="0"/>
          </a:p>
        </p:txBody>
      </p:sp>
    </p:spTree>
    <p:extLst>
      <p:ext uri="{BB962C8B-B14F-4D97-AF65-F5344CB8AC3E}">
        <p14:creationId xmlns:p14="http://schemas.microsoft.com/office/powerpoint/2010/main" val="21224459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07504" y="0"/>
            <a:ext cx="8873116" cy="6715767"/>
          </a:xfrm>
        </p:spPr>
      </p:pic>
      <p:pic>
        <p:nvPicPr>
          <p:cNvPr id="3" name="Picture 2" descr="Description: Description: email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7028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165304"/>
            <a:ext cx="7499176" cy="548680"/>
          </a:xfrm>
        </p:spPr>
        <p:txBody>
          <a:bodyPr>
            <a:normAutofit fontScale="90000"/>
          </a:bodyPr>
          <a:lstStyle/>
          <a:p>
            <a:r>
              <a:rPr lang="en-AU" dirty="0" smtClean="0"/>
              <a:t>Information Processing Matrix</a:t>
            </a:r>
            <a:endParaRPr lang="en-AU"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1249718"/>
              </p:ext>
            </p:extLst>
          </p:nvPr>
        </p:nvGraphicFramePr>
        <p:xfrm>
          <a:off x="179512" y="1268760"/>
          <a:ext cx="8712968" cy="5400039"/>
        </p:xfrm>
        <a:graphic>
          <a:graphicData uri="http://schemas.openxmlformats.org/drawingml/2006/table">
            <a:tbl>
              <a:tblPr firstRow="1" bandRow="1">
                <a:tableStyleId>{3B4B98B0-60AC-42C2-AFA5-B58CD77FA1E5}</a:tableStyleId>
              </a:tblPr>
              <a:tblGrid>
                <a:gridCol w="5184576"/>
                <a:gridCol w="3528392"/>
              </a:tblGrid>
              <a:tr h="370840">
                <a:tc>
                  <a:txBody>
                    <a:bodyPr/>
                    <a:lstStyle/>
                    <a:p>
                      <a:pPr algn="ctr"/>
                      <a:r>
                        <a:rPr lang="en-AU" dirty="0" smtClean="0"/>
                        <a:t>Science Inquiry Skills </a:t>
                      </a:r>
                      <a:endParaRPr lang="en-AU" dirty="0"/>
                    </a:p>
                  </a:txBody>
                  <a:tcPr/>
                </a:tc>
                <a:tc>
                  <a:txBody>
                    <a:bodyPr/>
                    <a:lstStyle/>
                    <a:p>
                      <a:pPr algn="ctr"/>
                      <a:r>
                        <a:rPr lang="en-AU" dirty="0" smtClean="0"/>
                        <a:t> Information Process </a:t>
                      </a:r>
                      <a:endParaRPr lang="en-AU"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400" b="0" dirty="0" smtClean="0"/>
                        <a:t>Questioning and predicting</a:t>
                      </a:r>
                    </a:p>
                    <a:p>
                      <a:pPr marL="0" marR="0" indent="0" algn="ctr" defTabSz="914400" rtl="0" eaLnBrk="1" fontAlgn="auto" latinLnBrk="0" hangingPunct="1">
                        <a:lnSpc>
                          <a:spcPct val="100000"/>
                        </a:lnSpc>
                        <a:spcBef>
                          <a:spcPts val="0"/>
                        </a:spcBef>
                        <a:spcAft>
                          <a:spcPts val="0"/>
                        </a:spcAft>
                        <a:buClrTx/>
                        <a:buSzTx/>
                        <a:buFontTx/>
                        <a:buNone/>
                        <a:tabLst/>
                        <a:defRPr/>
                      </a:pPr>
                      <a:endParaRPr lang="en-AU" b="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AU" b="0" dirty="0" smtClean="0"/>
                    </a:p>
                  </a:txBody>
                  <a:tcPr/>
                </a:tc>
                <a:tc>
                  <a:txBody>
                    <a:bodyPr/>
                    <a:lstStyle/>
                    <a:p>
                      <a:pPr lvl="2" algn="l"/>
                      <a:r>
                        <a:rPr lang="en-AU" b="0" dirty="0" smtClean="0"/>
                        <a:t>DEFINING</a:t>
                      </a:r>
                      <a:endParaRPr lang="en-AU" b="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400" b="0" dirty="0" smtClean="0"/>
                        <a:t>Planning and conducting</a:t>
                      </a:r>
                    </a:p>
                  </a:txBody>
                  <a:tcPr/>
                </a:tc>
                <a:tc>
                  <a:txBody>
                    <a:bodyPr/>
                    <a:lstStyle/>
                    <a:p>
                      <a:pPr lvl="2" algn="l"/>
                      <a:r>
                        <a:rPr lang="en-AU" b="0" dirty="0" smtClean="0"/>
                        <a:t>DEFINING</a:t>
                      </a:r>
                    </a:p>
                    <a:p>
                      <a:pPr lvl="2" algn="l"/>
                      <a:r>
                        <a:rPr lang="en-AU" b="0" dirty="0" smtClean="0"/>
                        <a:t>LOCATING</a:t>
                      </a:r>
                    </a:p>
                    <a:p>
                      <a:pPr lvl="2" algn="l"/>
                      <a:r>
                        <a:rPr lang="en-AU" b="0" dirty="0" smtClean="0"/>
                        <a:t>SELECTING</a:t>
                      </a:r>
                      <a:endParaRPr lang="en-AU" b="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400" b="0" dirty="0" smtClean="0"/>
                        <a:t>Processing and analysing data and information</a:t>
                      </a:r>
                    </a:p>
                  </a:txBody>
                  <a:tcPr/>
                </a:tc>
                <a:tc>
                  <a:txBody>
                    <a:bodyPr/>
                    <a:lstStyle/>
                    <a:p>
                      <a:pPr lvl="2" algn="l"/>
                      <a:r>
                        <a:rPr lang="en-AU" b="0" dirty="0" smtClean="0"/>
                        <a:t>PROCESSING</a:t>
                      </a:r>
                    </a:p>
                    <a:p>
                      <a:pPr lvl="2" algn="l"/>
                      <a:r>
                        <a:rPr lang="en-AU" b="0" dirty="0" smtClean="0"/>
                        <a:t>ORGANISING</a:t>
                      </a:r>
                    </a:p>
                    <a:p>
                      <a:pPr lvl="2" algn="l"/>
                      <a:r>
                        <a:rPr lang="en-AU" b="0" dirty="0" smtClean="0"/>
                        <a:t>SYNTHESISING</a:t>
                      </a:r>
                      <a:endParaRPr lang="en-AU" b="0" dirty="0"/>
                    </a:p>
                  </a:txBody>
                  <a:tcPr/>
                </a:tc>
              </a:tr>
              <a:tr h="370840">
                <a:tc>
                  <a:txBody>
                    <a:bodyPr/>
                    <a:lstStyle/>
                    <a:p>
                      <a:pPr marL="0" indent="0" algn="ctr" fontAlgn="base">
                        <a:buNone/>
                      </a:pPr>
                      <a:r>
                        <a:rPr lang="en-AU" sz="2400" b="0" dirty="0" smtClean="0"/>
                        <a:t>Evaluating</a:t>
                      </a:r>
                    </a:p>
                    <a:p>
                      <a:pPr marL="0" indent="0" algn="ctr" fontAlgn="base">
                        <a:buNone/>
                      </a:pPr>
                      <a:endParaRPr lang="en-AU" sz="2400" b="0" dirty="0" smtClean="0"/>
                    </a:p>
                    <a:p>
                      <a:pPr marL="0" indent="0" algn="ctr" fontAlgn="base">
                        <a:buNone/>
                      </a:pPr>
                      <a:endParaRPr lang="en-AU" b="0" dirty="0" smtClean="0"/>
                    </a:p>
                  </a:txBody>
                  <a:tcPr/>
                </a:tc>
                <a:tc>
                  <a:txBody>
                    <a:bodyPr/>
                    <a:lstStyle/>
                    <a:p>
                      <a:pPr lvl="2" algn="l"/>
                      <a:r>
                        <a:rPr lang="en-AU" b="0" dirty="0" smtClean="0"/>
                        <a:t>EVALUATING</a:t>
                      </a:r>
                      <a:endParaRPr lang="en-AU" b="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400" b="0" dirty="0" smtClean="0"/>
                        <a:t>Communicating</a:t>
                      </a:r>
                    </a:p>
                    <a:p>
                      <a:pPr marL="0" marR="0" indent="0" algn="ctr" defTabSz="914400" rtl="0" eaLnBrk="1" fontAlgn="auto" latinLnBrk="0" hangingPunct="1">
                        <a:lnSpc>
                          <a:spcPct val="100000"/>
                        </a:lnSpc>
                        <a:spcBef>
                          <a:spcPts val="0"/>
                        </a:spcBef>
                        <a:spcAft>
                          <a:spcPts val="0"/>
                        </a:spcAft>
                        <a:buClrTx/>
                        <a:buSzTx/>
                        <a:buFontTx/>
                        <a:buNone/>
                        <a:tabLst/>
                        <a:defRPr/>
                      </a:pPr>
                      <a:endParaRPr lang="en-AU" sz="2400" b="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AU" b="0" dirty="0" smtClean="0"/>
                    </a:p>
                  </a:txBody>
                  <a:tcPr/>
                </a:tc>
                <a:tc>
                  <a:txBody>
                    <a:bodyPr/>
                    <a:lstStyle/>
                    <a:p>
                      <a:pPr lvl="2" algn="l"/>
                      <a:r>
                        <a:rPr lang="en-AU" b="0" dirty="0" smtClean="0"/>
                        <a:t>PRESENTING</a:t>
                      </a:r>
                      <a:endParaRPr lang="en-AU" b="0" dirty="0"/>
                    </a:p>
                  </a:txBody>
                  <a:tcPr/>
                </a:tc>
              </a:tr>
            </a:tbl>
          </a:graphicData>
        </a:graphic>
      </p:graphicFrame>
      <p:pic>
        <p:nvPicPr>
          <p:cNvPr id="4" name="Picture 2" descr="Description: Description: email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57200" y="274638"/>
            <a:ext cx="3178696"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Pedagogy</a:t>
            </a:r>
            <a:endParaRPr lang="en-US" dirty="0"/>
          </a:p>
        </p:txBody>
      </p:sp>
    </p:spTree>
    <p:extLst>
      <p:ext uri="{BB962C8B-B14F-4D97-AF65-F5344CB8AC3E}">
        <p14:creationId xmlns:p14="http://schemas.microsoft.com/office/powerpoint/2010/main" val="33285107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rotWithShape="1">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66779" cy="6858000"/>
          </a:xfrm>
          <a:prstGeom prst="rect">
            <a:avLst/>
          </a:prstGeom>
        </p:spPr>
      </p:pic>
      <p:sp>
        <p:nvSpPr>
          <p:cNvPr id="2" name="Title 1"/>
          <p:cNvSpPr>
            <a:spLocks noGrp="1"/>
          </p:cNvSpPr>
          <p:nvPr>
            <p:ph type="title"/>
          </p:nvPr>
        </p:nvSpPr>
        <p:spPr>
          <a:xfrm>
            <a:off x="457200" y="404664"/>
            <a:ext cx="8229600" cy="850106"/>
          </a:xfrm>
        </p:spPr>
        <p:txBody>
          <a:bodyPr/>
          <a:lstStyle/>
          <a:p>
            <a:r>
              <a:rPr lang="en-AU" dirty="0" smtClean="0"/>
              <a:t>Key Design Features</a:t>
            </a:r>
            <a:endParaRPr lang="en-AU" dirty="0"/>
          </a:p>
        </p:txBody>
      </p:sp>
      <p:sp>
        <p:nvSpPr>
          <p:cNvPr id="3" name="Content Placeholder 2"/>
          <p:cNvSpPr>
            <a:spLocks noGrp="1"/>
          </p:cNvSpPr>
          <p:nvPr>
            <p:ph idx="1"/>
          </p:nvPr>
        </p:nvSpPr>
        <p:spPr>
          <a:xfrm>
            <a:off x="0" y="1556792"/>
            <a:ext cx="9144000" cy="5301208"/>
          </a:xfrm>
        </p:spPr>
        <p:txBody>
          <a:bodyPr>
            <a:normAutofit/>
          </a:bodyPr>
          <a:lstStyle/>
          <a:p>
            <a:pPr lvl="0"/>
            <a:r>
              <a:rPr lang="en-AU" dirty="0" smtClean="0">
                <a:solidFill>
                  <a:srgbClr val="FF0000"/>
                </a:solidFill>
              </a:rPr>
              <a:t>Authentic and open-ended </a:t>
            </a:r>
            <a:r>
              <a:rPr lang="en-AU" dirty="0" smtClean="0"/>
              <a:t>– topics based on real-world, authentic environmental projects around sustainability. </a:t>
            </a:r>
          </a:p>
          <a:p>
            <a:pPr lvl="0"/>
            <a:r>
              <a:rPr lang="en-AU" dirty="0" smtClean="0">
                <a:solidFill>
                  <a:srgbClr val="FF0000"/>
                </a:solidFill>
              </a:rPr>
              <a:t>Accessibility </a:t>
            </a:r>
            <a:r>
              <a:rPr lang="en-AU" dirty="0" smtClean="0"/>
              <a:t>– Materials collated on a companion website all students, to access all the learning tasks/learning activities (i.e. </a:t>
            </a:r>
            <a:r>
              <a:rPr lang="en-AU" dirty="0" err="1" smtClean="0"/>
              <a:t>voki</a:t>
            </a:r>
            <a:r>
              <a:rPr lang="en-AU" dirty="0" smtClean="0"/>
              <a:t> ) </a:t>
            </a:r>
            <a:r>
              <a:rPr lang="en-AU" u="sng" dirty="0" smtClean="0">
                <a:hlinkClick r:id="rId5"/>
              </a:rPr>
              <a:t>http://inquiringabouttheworld.weebly.com/</a:t>
            </a:r>
            <a:r>
              <a:rPr lang="en-AU" dirty="0" smtClean="0"/>
              <a:t>. </a:t>
            </a:r>
          </a:p>
          <a:p>
            <a:pPr lvl="0"/>
            <a:endParaRPr lang="en-AU" dirty="0"/>
          </a:p>
          <a:p>
            <a:endParaRPr lang="en-AU" dirty="0"/>
          </a:p>
        </p:txBody>
      </p:sp>
    </p:spTree>
    <p:extLst>
      <p:ext uri="{BB962C8B-B14F-4D97-AF65-F5344CB8AC3E}">
        <p14:creationId xmlns:p14="http://schemas.microsoft.com/office/powerpoint/2010/main" val="1468385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rotWithShape="1">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50556"/>
            <a:ext cx="9166779" cy="6858000"/>
          </a:xfrm>
          <a:prstGeom prst="rect">
            <a:avLst/>
          </a:prstGeom>
        </p:spPr>
      </p:pic>
      <p:sp>
        <p:nvSpPr>
          <p:cNvPr id="3" name="Content Placeholder 2"/>
          <p:cNvSpPr>
            <a:spLocks noGrp="1"/>
          </p:cNvSpPr>
          <p:nvPr>
            <p:ph idx="1"/>
          </p:nvPr>
        </p:nvSpPr>
        <p:spPr>
          <a:xfrm>
            <a:off x="107504" y="332656"/>
            <a:ext cx="8686800" cy="6009531"/>
          </a:xfrm>
        </p:spPr>
        <p:txBody>
          <a:bodyPr/>
          <a:lstStyle/>
          <a:p>
            <a:r>
              <a:rPr lang="en-AU" dirty="0">
                <a:solidFill>
                  <a:srgbClr val="FF0000"/>
                </a:solidFill>
              </a:rPr>
              <a:t>Scaffolded learning and assessment </a:t>
            </a:r>
            <a:r>
              <a:rPr lang="en-AU" dirty="0" smtClean="0"/>
              <a:t>–formative </a:t>
            </a:r>
            <a:r>
              <a:rPr lang="en-AU" dirty="0"/>
              <a:t>and summative assessment </a:t>
            </a:r>
            <a:r>
              <a:rPr lang="en-AU" dirty="0" smtClean="0"/>
              <a:t>types</a:t>
            </a:r>
          </a:p>
          <a:p>
            <a:r>
              <a:rPr lang="en-AU" dirty="0" smtClean="0">
                <a:solidFill>
                  <a:srgbClr val="FF0000"/>
                </a:solidFill>
              </a:rPr>
              <a:t>Collaboration</a:t>
            </a:r>
            <a:r>
              <a:rPr lang="en-AU" dirty="0" smtClean="0"/>
              <a:t> </a:t>
            </a:r>
            <a:r>
              <a:rPr lang="en-AU" dirty="0"/>
              <a:t>– </a:t>
            </a:r>
          </a:p>
          <a:p>
            <a:pPr lvl="1"/>
            <a:r>
              <a:rPr lang="en-AU" sz="1800" dirty="0"/>
              <a:t>A team of two tutors </a:t>
            </a:r>
            <a:r>
              <a:rPr lang="en-AU" sz="1800" dirty="0" smtClean="0"/>
              <a:t>in </a:t>
            </a:r>
            <a:r>
              <a:rPr lang="en-AU" sz="1800" dirty="0"/>
              <a:t>a single classroom. </a:t>
            </a:r>
          </a:p>
          <a:p>
            <a:pPr lvl="1"/>
            <a:r>
              <a:rPr lang="en-AU" sz="1800" dirty="0" smtClean="0"/>
              <a:t>Communicate </a:t>
            </a:r>
            <a:r>
              <a:rPr lang="en-AU" sz="1800" dirty="0"/>
              <a:t>on Discussion Board </a:t>
            </a:r>
            <a:r>
              <a:rPr lang="en-AU" sz="1800" dirty="0" smtClean="0"/>
              <a:t>,</a:t>
            </a:r>
            <a:r>
              <a:rPr lang="en-AU" sz="1800" u="sng" dirty="0" err="1" smtClean="0">
                <a:hlinkClick r:id="rId5"/>
              </a:rPr>
              <a:t>Padlet</a:t>
            </a:r>
            <a:r>
              <a:rPr lang="en-AU" sz="1800" dirty="0" smtClean="0"/>
              <a:t> and </a:t>
            </a:r>
            <a:r>
              <a:rPr lang="en-AU" sz="1800" u="sng" dirty="0" err="1" smtClean="0">
                <a:hlinkClick r:id="rId6"/>
              </a:rPr>
              <a:t>Collaborize</a:t>
            </a:r>
            <a:endParaRPr lang="en-AU" sz="1800" dirty="0"/>
          </a:p>
          <a:p>
            <a:pPr lvl="1"/>
            <a:r>
              <a:rPr lang="en-AU" sz="1800" dirty="0" smtClean="0"/>
              <a:t>Work </a:t>
            </a:r>
            <a:r>
              <a:rPr lang="en-AU" sz="1800" dirty="0"/>
              <a:t>collaboratively on part of the </a:t>
            </a:r>
            <a:r>
              <a:rPr lang="en-AU" sz="1800" dirty="0" smtClean="0"/>
              <a:t>tasks</a:t>
            </a:r>
          </a:p>
          <a:p>
            <a:r>
              <a:rPr lang="en-AU" dirty="0">
                <a:solidFill>
                  <a:srgbClr val="FF0000"/>
                </a:solidFill>
              </a:rPr>
              <a:t>D</a:t>
            </a:r>
            <a:r>
              <a:rPr lang="en-AU" dirty="0" smtClean="0">
                <a:solidFill>
                  <a:srgbClr val="FF0000"/>
                </a:solidFill>
              </a:rPr>
              <a:t>ifferentiated </a:t>
            </a:r>
            <a:r>
              <a:rPr lang="en-AU" dirty="0"/>
              <a:t>– the task was open-ended and </a:t>
            </a:r>
            <a:r>
              <a:rPr lang="en-AU" dirty="0" smtClean="0"/>
              <a:t>examined </a:t>
            </a:r>
            <a:r>
              <a:rPr lang="en-AU" dirty="0"/>
              <a:t>at different </a:t>
            </a:r>
            <a:r>
              <a:rPr lang="en-AU" dirty="0" smtClean="0"/>
              <a:t>depths</a:t>
            </a:r>
          </a:p>
          <a:p>
            <a:r>
              <a:rPr lang="en-AU" dirty="0">
                <a:solidFill>
                  <a:srgbClr val="FF0000"/>
                </a:solidFill>
              </a:rPr>
              <a:t>Flipped class approach </a:t>
            </a:r>
            <a:r>
              <a:rPr lang="en-AU" dirty="0" smtClean="0">
                <a:solidFill>
                  <a:srgbClr val="FF0000"/>
                </a:solidFill>
              </a:rPr>
              <a:t>– </a:t>
            </a:r>
            <a:r>
              <a:rPr lang="en-AU" dirty="0" smtClean="0"/>
              <a:t>coaching </a:t>
            </a:r>
          </a:p>
          <a:p>
            <a:r>
              <a:rPr lang="en-AU" dirty="0" smtClean="0">
                <a:solidFill>
                  <a:srgbClr val="FF0000"/>
                </a:solidFill>
              </a:rPr>
              <a:t>Modelled – </a:t>
            </a:r>
            <a:r>
              <a:rPr lang="en-AU" dirty="0" smtClean="0"/>
              <a:t>modelled process and tools for industry </a:t>
            </a:r>
            <a:endParaRPr lang="en-AU" dirty="0"/>
          </a:p>
          <a:p>
            <a:r>
              <a:rPr lang="en-AU" dirty="0" smtClean="0">
                <a:solidFill>
                  <a:srgbClr val="FF0000"/>
                </a:solidFill>
              </a:rPr>
              <a:t>Contextual application - </a:t>
            </a:r>
            <a:r>
              <a:rPr lang="en-AU" dirty="0" smtClean="0"/>
              <a:t>of tools</a:t>
            </a:r>
          </a:p>
        </p:txBody>
      </p:sp>
    </p:spTree>
    <p:extLst>
      <p:ext uri="{BB962C8B-B14F-4D97-AF65-F5344CB8AC3E}">
        <p14:creationId xmlns:p14="http://schemas.microsoft.com/office/powerpoint/2010/main" val="763589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55968" y="-99392"/>
            <a:ext cx="9166779" cy="6858000"/>
          </a:xfrm>
          <a:prstGeom prst="rect">
            <a:avLst/>
          </a:prstGeom>
        </p:spPr>
      </p:pic>
      <p:sp>
        <p:nvSpPr>
          <p:cNvPr id="2" name="Title 1"/>
          <p:cNvSpPr>
            <a:spLocks noGrp="1"/>
          </p:cNvSpPr>
          <p:nvPr>
            <p:ph type="title"/>
          </p:nvPr>
        </p:nvSpPr>
        <p:spPr>
          <a:xfrm>
            <a:off x="461398" y="39506"/>
            <a:ext cx="8229600" cy="346050"/>
          </a:xfrm>
        </p:spPr>
        <p:txBody>
          <a:bodyPr>
            <a:normAutofit fontScale="90000"/>
          </a:bodyPr>
          <a:lstStyle/>
          <a:p>
            <a:r>
              <a:rPr lang="en-US" dirty="0"/>
              <a:t>T</a:t>
            </a:r>
            <a:r>
              <a:rPr lang="en-US" dirty="0" smtClean="0"/>
              <a:t>echnology</a:t>
            </a:r>
            <a:endParaRPr lang="en-US" dirty="0"/>
          </a:p>
        </p:txBody>
      </p:sp>
      <p:pic>
        <p:nvPicPr>
          <p:cNvPr id="5" name="Content Placeholder 4"/>
          <p:cNvPicPr>
            <a:picLocks noGrp="1" noChangeAspect="1"/>
          </p:cNvPicPr>
          <p:nvPr>
            <p:ph idx="1"/>
          </p:nvPr>
        </p:nvPicPr>
        <p:blipFill>
          <a:blip r:embed="rId4"/>
          <a:stretch>
            <a:fillRect/>
          </a:stretch>
        </p:blipFill>
        <p:spPr>
          <a:xfrm>
            <a:off x="500929" y="635635"/>
            <a:ext cx="8052983" cy="5872894"/>
          </a:xfrm>
          <a:prstGeom prst="rect">
            <a:avLst/>
          </a:prstGeom>
        </p:spPr>
      </p:pic>
    </p:spTree>
    <p:extLst>
      <p:ext uri="{BB962C8B-B14F-4D97-AF65-F5344CB8AC3E}">
        <p14:creationId xmlns:p14="http://schemas.microsoft.com/office/powerpoint/2010/main" val="36864499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Content Placeholder 7"/>
          <p:cNvPicPr>
            <a:picLocks noChangeAspect="1"/>
          </p:cNvPicPr>
          <p:nvPr/>
        </p:nvPicPr>
        <p:blipFill rotWithShape="1">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22779" y="0"/>
            <a:ext cx="9166779" cy="6858000"/>
          </a:xfrm>
          <a:prstGeom prst="rect">
            <a:avLst/>
          </a:prstGeom>
        </p:spPr>
      </p:pic>
      <p:pic>
        <p:nvPicPr>
          <p:cNvPr id="5" name="Picture 4" descr="Description: Description: email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0374" y="846138"/>
            <a:ext cx="8820472" cy="4955203"/>
          </a:xfrm>
          <a:prstGeom prst="rect">
            <a:avLst/>
          </a:prstGeom>
        </p:spPr>
        <p:txBody>
          <a:bodyPr wrap="square">
            <a:spAutoFit/>
          </a:bodyPr>
          <a:lstStyle/>
          <a:p>
            <a:pPr algn="ctr"/>
            <a:r>
              <a:rPr lang="en-AU" sz="3600" b="1" dirty="0">
                <a:solidFill>
                  <a:srgbClr val="7030A0"/>
                </a:solidFill>
                <a:latin typeface="Cambria" panose="02040503050406030204" pitchFamily="18" charset="0"/>
              </a:rPr>
              <a:t>Unit Learning Outcomes:</a:t>
            </a:r>
          </a:p>
          <a:p>
            <a:r>
              <a:rPr lang="en-US" sz="2800" dirty="0"/>
              <a:t>1. Develop lifelong learning skills including: analytical thinking, information management; technology skills and communication skills</a:t>
            </a:r>
            <a:endParaRPr lang="en-AU" sz="2800" dirty="0">
              <a:latin typeface="Cambria"/>
              <a:ea typeface="MS Mincho"/>
              <a:cs typeface="Times New Roman"/>
            </a:endParaRPr>
          </a:p>
          <a:p>
            <a:r>
              <a:rPr lang="en-US" sz="2800" dirty="0"/>
              <a:t>2. Apply processes of inquiry to carry out a scientific investigation </a:t>
            </a:r>
            <a:endParaRPr lang="en-AU" sz="2800" dirty="0">
              <a:latin typeface="Cambria"/>
              <a:ea typeface="MS Mincho"/>
              <a:cs typeface="Times New Roman"/>
            </a:endParaRPr>
          </a:p>
          <a:p>
            <a:r>
              <a:rPr lang="en-US" sz="2800" dirty="0"/>
              <a:t>3. Report on the outcomes of the processes of inquiry using a range of Information and Communication Technologies</a:t>
            </a:r>
            <a:endParaRPr lang="en-AU" sz="2800" dirty="0">
              <a:latin typeface="Cambria"/>
              <a:ea typeface="MS Mincho"/>
              <a:cs typeface="Times New Roman"/>
            </a:endParaRPr>
          </a:p>
          <a:p>
            <a:r>
              <a:rPr lang="en-US" sz="2800" dirty="0"/>
              <a:t>4. Evaluate the outcomes of the inquiry processes in the context of the science and humanities content from the Australian Curriculum</a:t>
            </a:r>
            <a:endParaRPr lang="en-AU" sz="2800" dirty="0">
              <a:latin typeface="Cambria"/>
              <a:ea typeface="MS Mincho"/>
              <a:cs typeface="Times New Roman"/>
            </a:endParaRPr>
          </a:p>
        </p:txBody>
      </p:sp>
    </p:spTree>
    <p:extLst>
      <p:ext uri="{BB962C8B-B14F-4D97-AF65-F5344CB8AC3E}">
        <p14:creationId xmlns:p14="http://schemas.microsoft.com/office/powerpoint/2010/main" val="38016894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50556"/>
            <a:ext cx="9166779" cy="6858000"/>
          </a:xfrm>
          <a:prstGeom prst="rect">
            <a:avLst/>
          </a:prstGeom>
        </p:spPr>
      </p:pic>
      <p:sp>
        <p:nvSpPr>
          <p:cNvPr id="2" name="Title 1"/>
          <p:cNvSpPr>
            <a:spLocks noGrp="1"/>
          </p:cNvSpPr>
          <p:nvPr>
            <p:ph type="title"/>
          </p:nvPr>
        </p:nvSpPr>
        <p:spPr>
          <a:xfrm>
            <a:off x="445810" y="764704"/>
            <a:ext cx="8229600" cy="1143000"/>
          </a:xfrm>
        </p:spPr>
        <p:txBody>
          <a:bodyPr>
            <a:normAutofit fontScale="90000"/>
          </a:bodyPr>
          <a:lstStyle/>
          <a:p>
            <a:r>
              <a:rPr lang="en-AU" b="1" dirty="0">
                <a:solidFill>
                  <a:srgbClr val="7030A0"/>
                </a:solidFill>
                <a:latin typeface="Cambria" panose="02040503050406030204" pitchFamily="18" charset="0"/>
              </a:rPr>
              <a:t>Assessment Tasks:</a:t>
            </a:r>
            <a:br>
              <a:rPr lang="en-AU" b="1" dirty="0">
                <a:solidFill>
                  <a:srgbClr val="7030A0"/>
                </a:solidFill>
                <a:latin typeface="Cambria" panose="02040503050406030204" pitchFamily="18" charset="0"/>
              </a:rPr>
            </a:br>
            <a:endParaRPr lang="en-AU" dirty="0"/>
          </a:p>
        </p:txBody>
      </p:sp>
      <p:sp>
        <p:nvSpPr>
          <p:cNvPr id="4" name="Content Placeholder 3"/>
          <p:cNvSpPr>
            <a:spLocks noGrp="1"/>
          </p:cNvSpPr>
          <p:nvPr>
            <p:ph idx="1"/>
          </p:nvPr>
        </p:nvSpPr>
        <p:spPr>
          <a:xfrm>
            <a:off x="457200" y="1600200"/>
            <a:ext cx="8686800" cy="2357568"/>
          </a:xfrm>
          <a:prstGeom prst="rect">
            <a:avLst/>
          </a:prstGeom>
        </p:spPr>
        <p:txBody>
          <a:bodyPr wrap="square">
            <a:spAutoFit/>
          </a:bodyPr>
          <a:lstStyle/>
          <a:p>
            <a:r>
              <a:rPr lang="en-AU" dirty="0" smtClean="0"/>
              <a:t>Project </a:t>
            </a:r>
            <a:r>
              <a:rPr lang="en-AU" dirty="0"/>
              <a:t>Plan  		</a:t>
            </a:r>
            <a:r>
              <a:rPr lang="en-AU" dirty="0" smtClean="0"/>
              <a:t>	15 </a:t>
            </a:r>
            <a:r>
              <a:rPr lang="en-AU" dirty="0"/>
              <a:t>%		 </a:t>
            </a:r>
            <a:r>
              <a:rPr lang="en-AU" b="1" dirty="0"/>
              <a:t>Week: </a:t>
            </a:r>
            <a:r>
              <a:rPr lang="en-AU" dirty="0"/>
              <a:t>3</a:t>
            </a:r>
            <a:endParaRPr lang="en-AU" b="1" dirty="0"/>
          </a:p>
          <a:p>
            <a:r>
              <a:rPr lang="en-AU" dirty="0"/>
              <a:t>Project Report A 		20 %		 </a:t>
            </a:r>
            <a:r>
              <a:rPr lang="en-AU" b="1" dirty="0"/>
              <a:t>Week: </a:t>
            </a:r>
            <a:r>
              <a:rPr lang="en-AU" dirty="0"/>
              <a:t>7</a:t>
            </a:r>
          </a:p>
          <a:p>
            <a:r>
              <a:rPr lang="en-AU" dirty="0"/>
              <a:t>Project Report B		45 %		</a:t>
            </a:r>
            <a:r>
              <a:rPr lang="en-AU" b="1" dirty="0"/>
              <a:t>Week</a:t>
            </a:r>
            <a:r>
              <a:rPr lang="en-AU" dirty="0"/>
              <a:t>:  12</a:t>
            </a:r>
          </a:p>
          <a:p>
            <a:r>
              <a:rPr lang="en-AU" dirty="0"/>
              <a:t>Exhibition of Project 	</a:t>
            </a:r>
            <a:r>
              <a:rPr lang="en-AU" dirty="0" smtClean="0"/>
              <a:t>20 </a:t>
            </a:r>
            <a:r>
              <a:rPr lang="en-AU" dirty="0"/>
              <a:t>%		 </a:t>
            </a:r>
            <a:r>
              <a:rPr lang="en-AU" b="1" dirty="0"/>
              <a:t>Week: </a:t>
            </a:r>
            <a:r>
              <a:rPr lang="en-AU" dirty="0"/>
              <a:t>13</a:t>
            </a:r>
          </a:p>
        </p:txBody>
      </p:sp>
      <p:pic>
        <p:nvPicPr>
          <p:cNvPr id="6" name="Picture 5" descr="Description: Description: e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3375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55968" y="-99392"/>
            <a:ext cx="9166779" cy="6858000"/>
          </a:xfrm>
          <a:prstGeom prst="rect">
            <a:avLst/>
          </a:prstGeom>
        </p:spPr>
      </p:pic>
      <p:pic>
        <p:nvPicPr>
          <p:cNvPr id="6" name="Picture 5" descr="C:\Users\shaunee\AppData\Local\Microsoft\Windows\Temporary Internet Files\Content.IE5\YELE983H\New-Mind-Map_46b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9" y="116632"/>
            <a:ext cx="5946778" cy="6499126"/>
          </a:xfrm>
          <a:prstGeom prst="rect">
            <a:avLst/>
          </a:prstGeom>
          <a:noFill/>
          <a:ln>
            <a:noFill/>
          </a:ln>
        </p:spPr>
      </p:pic>
      <p:sp>
        <p:nvSpPr>
          <p:cNvPr id="2" name="Title 1"/>
          <p:cNvSpPr>
            <a:spLocks noGrp="1"/>
          </p:cNvSpPr>
          <p:nvPr>
            <p:ph type="title"/>
          </p:nvPr>
        </p:nvSpPr>
        <p:spPr>
          <a:xfrm>
            <a:off x="19633" y="2420888"/>
            <a:ext cx="3394720" cy="1143000"/>
          </a:xfrm>
        </p:spPr>
        <p:txBody>
          <a:bodyPr>
            <a:normAutofit fontScale="90000"/>
          </a:bodyPr>
          <a:lstStyle/>
          <a:p>
            <a:pPr marL="0" indent="0"/>
            <a:r>
              <a:rPr lang="en-AU" sz="3100" dirty="0">
                <a:solidFill>
                  <a:srgbClr val="FF0000"/>
                </a:solidFill>
                <a:latin typeface="Calibri" panose="020F0502020204030204" pitchFamily="34" charset="0"/>
              </a:rPr>
              <a:t>Science Inquiry</a:t>
            </a:r>
            <a:r>
              <a:rPr lang="en-AU" sz="3100" dirty="0">
                <a:latin typeface="Calibri" panose="020F0502020204030204" pitchFamily="34" charset="0"/>
              </a:rPr>
              <a:t>: </a:t>
            </a:r>
            <a:r>
              <a:rPr lang="en-AU" sz="3100" dirty="0" smtClean="0">
                <a:latin typeface="Calibri" panose="020F0502020204030204" pitchFamily="34" charset="0"/>
              </a:rPr>
              <a:t>Planning and conducting</a:t>
            </a:r>
            <a:r>
              <a:rPr lang="en-AU" sz="3100" dirty="0">
                <a:latin typeface="Calibri" panose="020F0502020204030204" pitchFamily="34" charset="0"/>
              </a:rPr>
              <a:t/>
            </a:r>
            <a:br>
              <a:rPr lang="en-AU" sz="3100" dirty="0">
                <a:latin typeface="Calibri" panose="020F0502020204030204" pitchFamily="34" charset="0"/>
              </a:rPr>
            </a:br>
            <a:r>
              <a:rPr lang="en-AU" sz="3100" dirty="0">
                <a:solidFill>
                  <a:srgbClr val="0070C0"/>
                </a:solidFill>
                <a:latin typeface="Calibri" panose="020F0502020204030204" pitchFamily="34" charset="0"/>
              </a:rPr>
              <a:t>Information </a:t>
            </a:r>
            <a:r>
              <a:rPr lang="en-AU" sz="3100" dirty="0" smtClean="0">
                <a:solidFill>
                  <a:srgbClr val="0070C0"/>
                </a:solidFill>
                <a:latin typeface="Calibri" panose="020F0502020204030204" pitchFamily="34" charset="0"/>
              </a:rPr>
              <a:t>Process </a:t>
            </a:r>
            <a:r>
              <a:rPr lang="en-AU" sz="3100" dirty="0" smtClean="0">
                <a:latin typeface="Calibri" panose="020F0502020204030204" pitchFamily="34" charset="0"/>
              </a:rPr>
              <a:t>: Defining, Locating, Selecting</a:t>
            </a:r>
            <a:r>
              <a:rPr lang="en-AU" sz="5400" dirty="0"/>
              <a:t/>
            </a:r>
            <a:br>
              <a:rPr lang="en-AU" sz="5400" dirty="0"/>
            </a:br>
            <a:endParaRPr lang="en-AU" dirty="0"/>
          </a:p>
        </p:txBody>
      </p:sp>
      <p:pic>
        <p:nvPicPr>
          <p:cNvPr id="5"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76256" y="836712"/>
            <a:ext cx="1979191"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Description: Description: email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3202" y="19482"/>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97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440160"/>
          </a:xfrm>
        </p:spPr>
        <p:txBody>
          <a:bodyPr>
            <a:noAutofit/>
          </a:bodyPr>
          <a:lstStyle/>
          <a:p>
            <a:r>
              <a:rPr lang="en-AU" sz="3200" dirty="0">
                <a:solidFill>
                  <a:srgbClr val="FF0000"/>
                </a:solidFill>
                <a:latin typeface="Calibri" panose="020F0502020204030204" pitchFamily="34" charset="0"/>
              </a:rPr>
              <a:t>Science </a:t>
            </a:r>
            <a:r>
              <a:rPr lang="en-AU" sz="3200" dirty="0" smtClean="0">
                <a:solidFill>
                  <a:srgbClr val="FF0000"/>
                </a:solidFill>
                <a:latin typeface="Calibri" panose="020F0502020204030204" pitchFamily="34" charset="0"/>
              </a:rPr>
              <a:t>Inquiry</a:t>
            </a:r>
            <a:r>
              <a:rPr lang="en-AU" sz="3200" dirty="0" smtClean="0">
                <a:latin typeface="Calibri" panose="020F0502020204030204" pitchFamily="34" charset="0"/>
              </a:rPr>
              <a:t>: Processing and analysing data and information</a:t>
            </a:r>
            <a:r>
              <a:rPr lang="en-AU" sz="3200" dirty="0">
                <a:latin typeface="Calibri" panose="020F0502020204030204" pitchFamily="34" charset="0"/>
              </a:rPr>
              <a:t/>
            </a:r>
            <a:br>
              <a:rPr lang="en-AU" sz="3200" dirty="0">
                <a:latin typeface="Calibri" panose="020F0502020204030204" pitchFamily="34" charset="0"/>
              </a:rPr>
            </a:br>
            <a:r>
              <a:rPr lang="en-AU" sz="3200" dirty="0">
                <a:solidFill>
                  <a:srgbClr val="0070C0"/>
                </a:solidFill>
                <a:latin typeface="Calibri" panose="020F0502020204030204" pitchFamily="34" charset="0"/>
              </a:rPr>
              <a:t>Information process </a:t>
            </a:r>
            <a:r>
              <a:rPr lang="en-AU" sz="3200" dirty="0">
                <a:latin typeface="Calibri" panose="020F0502020204030204" pitchFamily="34" charset="0"/>
              </a:rPr>
              <a:t>stage: </a:t>
            </a:r>
            <a:r>
              <a:rPr lang="en-AU" sz="3200" dirty="0" smtClean="0">
                <a:latin typeface="Calibri" panose="020F0502020204030204" pitchFamily="34" charset="0"/>
              </a:rPr>
              <a:t>Processing, organising and synthesising</a:t>
            </a:r>
            <a:r>
              <a:rPr lang="en-AU" sz="3200" dirty="0"/>
              <a:t/>
            </a:r>
            <a:br>
              <a:rPr lang="en-AU" sz="3200" dirty="0"/>
            </a:br>
            <a:endParaRPr lang="en-AU" sz="3200" dirty="0"/>
          </a:p>
        </p:txBody>
      </p:sp>
      <p:sp>
        <p:nvSpPr>
          <p:cNvPr id="3" name="Content Placeholder 2"/>
          <p:cNvSpPr>
            <a:spLocks noGrp="1"/>
          </p:cNvSpPr>
          <p:nvPr>
            <p:ph idx="1"/>
          </p:nvPr>
        </p:nvSpPr>
        <p:spPr>
          <a:xfrm>
            <a:off x="1043608" y="2492896"/>
            <a:ext cx="7283152" cy="3489251"/>
          </a:xfrm>
        </p:spPr>
        <p:txBody>
          <a:bodyPr/>
          <a:lstStyle/>
          <a:p>
            <a:r>
              <a:rPr lang="en-AU" dirty="0" smtClean="0"/>
              <a:t>Content </a:t>
            </a:r>
            <a:r>
              <a:rPr lang="en-AU" dirty="0" err="1" smtClean="0"/>
              <a:t>curation</a:t>
            </a:r>
            <a:r>
              <a:rPr lang="en-AU" dirty="0" smtClean="0"/>
              <a:t> tools</a:t>
            </a:r>
          </a:p>
          <a:p>
            <a:r>
              <a:rPr lang="en-AU" dirty="0"/>
              <a:t>G</a:t>
            </a:r>
            <a:r>
              <a:rPr lang="en-AU" dirty="0" smtClean="0"/>
              <a:t>raphic Organisers</a:t>
            </a:r>
          </a:p>
          <a:p>
            <a:r>
              <a:rPr lang="en-AU" dirty="0" err="1" smtClean="0"/>
              <a:t>Gapminder</a:t>
            </a:r>
            <a:endParaRPr lang="en-AU" dirty="0" smtClean="0"/>
          </a:p>
          <a:p>
            <a:endParaRPr lang="en-AU" dirty="0"/>
          </a:p>
        </p:txBody>
      </p:sp>
      <p:pic>
        <p:nvPicPr>
          <p:cNvPr id="4" name="Picture 3" descr="Gapmin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3573016"/>
            <a:ext cx="3116195" cy="2320868"/>
          </a:xfrm>
          <a:prstGeom prst="rect">
            <a:avLst/>
          </a:prstGeom>
        </p:spPr>
      </p:pic>
      <p:pic>
        <p:nvPicPr>
          <p:cNvPr id="5" name="Picture 4" descr="processgrid-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4509120"/>
            <a:ext cx="1776448" cy="1379708"/>
          </a:xfrm>
          <a:prstGeom prst="rect">
            <a:avLst/>
          </a:prstGeom>
        </p:spPr>
      </p:pic>
      <p:pic>
        <p:nvPicPr>
          <p:cNvPr id="6" name="Picture 5" descr="Time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4293096"/>
            <a:ext cx="2160240" cy="1663385"/>
          </a:xfrm>
          <a:prstGeom prst="rect">
            <a:avLst/>
          </a:prstGeom>
        </p:spPr>
      </p:pic>
      <p:pic>
        <p:nvPicPr>
          <p:cNvPr id="7" name="Picture 6" descr="Scoopi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1916832"/>
            <a:ext cx="1651000" cy="546100"/>
          </a:xfrm>
          <a:prstGeom prst="rect">
            <a:avLst/>
          </a:prstGeom>
        </p:spPr>
      </p:pic>
      <p:pic>
        <p:nvPicPr>
          <p:cNvPr id="8" name="Picture 7" descr="bag the we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120" y="2636912"/>
            <a:ext cx="3289300" cy="812800"/>
          </a:xfrm>
          <a:prstGeom prst="rect">
            <a:avLst/>
          </a:prstGeom>
        </p:spPr>
      </p:pic>
      <p:pic>
        <p:nvPicPr>
          <p:cNvPr id="9" name="Picture 2" descr="Description: Description: email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3202" y="19482"/>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5296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627" y="620688"/>
            <a:ext cx="8229600" cy="6048672"/>
          </a:xfrm>
        </p:spPr>
      </p:pic>
    </p:spTree>
    <p:extLst>
      <p:ext uri="{BB962C8B-B14F-4D97-AF65-F5344CB8AC3E}">
        <p14:creationId xmlns:p14="http://schemas.microsoft.com/office/powerpoint/2010/main" val="38643050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7"/>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568" y="-18277"/>
            <a:ext cx="9166779" cy="6858000"/>
          </a:xfrm>
          <a:prstGeom prst="rect">
            <a:avLst/>
          </a:prstGeom>
        </p:spPr>
      </p:pic>
      <p:pic>
        <p:nvPicPr>
          <p:cNvPr id="5" name="Picture 4" descr="Description: Description: e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multiple_signs_questions_1600_clr_134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28" y="457150"/>
            <a:ext cx="9144000" cy="6572250"/>
          </a:xfrm>
          <a:prstGeom prst="rect">
            <a:avLst/>
          </a:prstGeom>
        </p:spPr>
      </p:pic>
    </p:spTree>
    <p:extLst>
      <p:ext uri="{BB962C8B-B14F-4D97-AF65-F5344CB8AC3E}">
        <p14:creationId xmlns:p14="http://schemas.microsoft.com/office/powerpoint/2010/main" val="13594524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normAutofit fontScale="90000"/>
          </a:bodyPr>
          <a:lstStyle/>
          <a:p>
            <a:r>
              <a:rPr lang="en-AU" sz="3600" dirty="0">
                <a:solidFill>
                  <a:srgbClr val="FF0000"/>
                </a:solidFill>
                <a:latin typeface="Calibri" panose="020F0502020204030204" pitchFamily="34" charset="0"/>
              </a:rPr>
              <a:t>Science </a:t>
            </a:r>
            <a:r>
              <a:rPr lang="en-AU" sz="3600" dirty="0" smtClean="0">
                <a:solidFill>
                  <a:srgbClr val="FF0000"/>
                </a:solidFill>
                <a:latin typeface="Calibri" panose="020F0502020204030204" pitchFamily="34" charset="0"/>
              </a:rPr>
              <a:t>Inquiry</a:t>
            </a:r>
            <a:r>
              <a:rPr lang="en-AU" sz="3600" dirty="0" smtClean="0">
                <a:latin typeface="Calibri" panose="020F0502020204030204" pitchFamily="34" charset="0"/>
              </a:rPr>
              <a:t>: Evaluating</a:t>
            </a:r>
            <a:r>
              <a:rPr lang="en-AU" sz="3600" dirty="0">
                <a:latin typeface="Calibri" panose="020F0502020204030204" pitchFamily="34" charset="0"/>
              </a:rPr>
              <a:t/>
            </a:r>
            <a:br>
              <a:rPr lang="en-AU" sz="3600" dirty="0">
                <a:latin typeface="Calibri" panose="020F0502020204030204" pitchFamily="34" charset="0"/>
              </a:rPr>
            </a:br>
            <a:r>
              <a:rPr lang="en-AU" sz="3600" dirty="0">
                <a:solidFill>
                  <a:srgbClr val="0070C0"/>
                </a:solidFill>
                <a:latin typeface="Calibri" panose="020F0502020204030204" pitchFamily="34" charset="0"/>
              </a:rPr>
              <a:t>Information </a:t>
            </a:r>
            <a:r>
              <a:rPr lang="en-AU" sz="3600" dirty="0" smtClean="0">
                <a:solidFill>
                  <a:srgbClr val="0070C0"/>
                </a:solidFill>
                <a:latin typeface="Calibri" panose="020F0502020204030204" pitchFamily="34" charset="0"/>
              </a:rPr>
              <a:t>Process </a:t>
            </a:r>
            <a:r>
              <a:rPr lang="en-AU" sz="3600" dirty="0" smtClean="0">
                <a:latin typeface="Calibri" panose="020F0502020204030204" pitchFamily="34" charset="0"/>
              </a:rPr>
              <a:t>Stage</a:t>
            </a:r>
            <a:r>
              <a:rPr lang="en-AU" sz="3600" dirty="0">
                <a:latin typeface="Calibri" panose="020F0502020204030204" pitchFamily="34" charset="0"/>
              </a:rPr>
              <a:t>: </a:t>
            </a:r>
            <a:r>
              <a:rPr lang="en-AU" sz="3600" dirty="0" smtClean="0">
                <a:latin typeface="Calibri" panose="020F0502020204030204" pitchFamily="34" charset="0"/>
              </a:rPr>
              <a:t>Evaluating</a:t>
            </a:r>
            <a:r>
              <a:rPr lang="en-AU" sz="7200" dirty="0"/>
              <a:t/>
            </a:r>
            <a:br>
              <a:rPr lang="en-AU" sz="7200" dirty="0"/>
            </a:br>
            <a:endParaRPr lang="en-AU" dirty="0"/>
          </a:p>
        </p:txBody>
      </p:sp>
      <p:sp>
        <p:nvSpPr>
          <p:cNvPr id="3" name="Content Placeholder 2"/>
          <p:cNvSpPr>
            <a:spLocks noGrp="1"/>
          </p:cNvSpPr>
          <p:nvPr>
            <p:ph idx="1"/>
          </p:nvPr>
        </p:nvSpPr>
        <p:spPr/>
        <p:txBody>
          <a:bodyPr/>
          <a:lstStyle/>
          <a:p>
            <a:r>
              <a:rPr lang="en-AU" dirty="0" smtClean="0"/>
              <a:t>Rubrics</a:t>
            </a:r>
          </a:p>
          <a:p>
            <a:r>
              <a:rPr lang="en-AU" dirty="0" smtClean="0"/>
              <a:t>Audacity</a:t>
            </a:r>
          </a:p>
          <a:p>
            <a:r>
              <a:rPr lang="en-AU" dirty="0" smtClean="0"/>
              <a:t>Survey Monkey</a:t>
            </a:r>
          </a:p>
          <a:p>
            <a:r>
              <a:rPr lang="en-AU" dirty="0" smtClean="0"/>
              <a:t>Critique (Peer evaluation) formative evaluation</a:t>
            </a:r>
            <a:endParaRPr lang="en-AU" dirty="0"/>
          </a:p>
        </p:txBody>
      </p:sp>
      <p:pic>
        <p:nvPicPr>
          <p:cNvPr id="4" name="Picture 2" descr="Description: Description: email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udac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4365104"/>
            <a:ext cx="3429000" cy="1346200"/>
          </a:xfrm>
          <a:prstGeom prst="rect">
            <a:avLst/>
          </a:prstGeom>
        </p:spPr>
      </p:pic>
    </p:spTree>
    <p:extLst>
      <p:ext uri="{BB962C8B-B14F-4D97-AF65-F5344CB8AC3E}">
        <p14:creationId xmlns:p14="http://schemas.microsoft.com/office/powerpoint/2010/main" val="10802422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757" t="3475" b="4980"/>
          <a:stretch/>
        </p:blipFill>
        <p:spPr bwMode="auto">
          <a:xfrm>
            <a:off x="0" y="3554288"/>
            <a:ext cx="9006080" cy="335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2844"/>
            <a:ext cx="8229600" cy="1143000"/>
          </a:xfrm>
        </p:spPr>
        <p:txBody>
          <a:bodyPr>
            <a:normAutofit/>
          </a:bodyPr>
          <a:lstStyle/>
          <a:p>
            <a:r>
              <a:rPr lang="en-AU" sz="3200" dirty="0">
                <a:solidFill>
                  <a:srgbClr val="FF0000"/>
                </a:solidFill>
                <a:latin typeface="Calibri" panose="020F0502020204030204" pitchFamily="34" charset="0"/>
              </a:rPr>
              <a:t>Science Inquiry</a:t>
            </a:r>
            <a:r>
              <a:rPr lang="en-AU" sz="3200" dirty="0">
                <a:latin typeface="Calibri" panose="020F0502020204030204" pitchFamily="34" charset="0"/>
              </a:rPr>
              <a:t>: </a:t>
            </a:r>
            <a:r>
              <a:rPr lang="en-AU" sz="3200" dirty="0" smtClean="0">
                <a:latin typeface="Calibri" panose="020F0502020204030204" pitchFamily="34" charset="0"/>
              </a:rPr>
              <a:t>Presenting</a:t>
            </a:r>
            <a:r>
              <a:rPr lang="en-AU" sz="3200" dirty="0">
                <a:latin typeface="Calibri" panose="020F0502020204030204" pitchFamily="34" charset="0"/>
              </a:rPr>
              <a:t/>
            </a:r>
            <a:br>
              <a:rPr lang="en-AU" sz="3200" dirty="0">
                <a:latin typeface="Calibri" panose="020F0502020204030204" pitchFamily="34" charset="0"/>
              </a:rPr>
            </a:br>
            <a:r>
              <a:rPr lang="en-AU" sz="3200" dirty="0">
                <a:solidFill>
                  <a:srgbClr val="0070C0"/>
                </a:solidFill>
                <a:latin typeface="Calibri" panose="020F0502020204030204" pitchFamily="34" charset="0"/>
              </a:rPr>
              <a:t>Information </a:t>
            </a:r>
            <a:r>
              <a:rPr lang="en-AU" sz="3200" dirty="0" smtClean="0">
                <a:solidFill>
                  <a:srgbClr val="0070C0"/>
                </a:solidFill>
                <a:latin typeface="Calibri" panose="020F0502020204030204" pitchFamily="34" charset="0"/>
              </a:rPr>
              <a:t>Process </a:t>
            </a:r>
            <a:r>
              <a:rPr lang="en-AU" sz="3200" dirty="0" smtClean="0">
                <a:latin typeface="Calibri" panose="020F0502020204030204" pitchFamily="34" charset="0"/>
              </a:rPr>
              <a:t>Stage</a:t>
            </a:r>
            <a:r>
              <a:rPr lang="en-AU" sz="3200" dirty="0">
                <a:latin typeface="Calibri" panose="020F0502020204030204" pitchFamily="34" charset="0"/>
              </a:rPr>
              <a:t>: </a:t>
            </a:r>
            <a:r>
              <a:rPr lang="en-AU" sz="3200" dirty="0" smtClean="0">
                <a:latin typeface="Calibri" panose="020F0502020204030204" pitchFamily="34" charset="0"/>
              </a:rPr>
              <a:t>Presenting</a:t>
            </a:r>
            <a:endParaRPr lang="en-AU" sz="3200" dirty="0"/>
          </a:p>
        </p:txBody>
      </p:sp>
      <p:sp>
        <p:nvSpPr>
          <p:cNvPr id="3" name="Content Placeholder 2"/>
          <p:cNvSpPr>
            <a:spLocks noGrp="1"/>
          </p:cNvSpPr>
          <p:nvPr>
            <p:ph idx="1"/>
          </p:nvPr>
        </p:nvSpPr>
        <p:spPr/>
        <p:txBody>
          <a:bodyPr/>
          <a:lstStyle/>
          <a:p>
            <a:r>
              <a:rPr lang="en-AU" dirty="0" smtClean="0"/>
              <a:t>Assessments</a:t>
            </a:r>
          </a:p>
          <a:p>
            <a:r>
              <a:rPr lang="en-AU" dirty="0" smtClean="0"/>
              <a:t>Final presentation showcase</a:t>
            </a:r>
          </a:p>
          <a:p>
            <a:r>
              <a:rPr lang="en-AU" dirty="0" smtClean="0"/>
              <a:t>Final report</a:t>
            </a:r>
            <a:endParaRPr lang="en-AU" dirty="0"/>
          </a:p>
        </p:txBody>
      </p:sp>
      <p:pic>
        <p:nvPicPr>
          <p:cNvPr id="4" name="Picture 2" descr="Description: Description: email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575" y="7607"/>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6096" y="2886101"/>
            <a:ext cx="3431913" cy="2563343"/>
          </a:xfrm>
          <a:prstGeom prst="rect">
            <a:avLst/>
          </a:prstGeom>
        </p:spPr>
      </p:pic>
    </p:spTree>
    <p:extLst>
      <p:ext uri="{BB962C8B-B14F-4D97-AF65-F5344CB8AC3E}">
        <p14:creationId xmlns:p14="http://schemas.microsoft.com/office/powerpoint/2010/main" val="2808269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0" y="-27384"/>
            <a:ext cx="9199695"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3731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7" r="1804" b="1903"/>
          <a:stretch/>
        </p:blipFill>
        <p:spPr bwMode="auto">
          <a:xfrm>
            <a:off x="17168" y="304106"/>
            <a:ext cx="9089409" cy="642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Description: Description: e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1774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50556"/>
            <a:ext cx="9166779" cy="6858000"/>
          </a:xfrm>
          <a:prstGeom prst="rect">
            <a:avLst/>
          </a:prstGeom>
        </p:spPr>
      </p:pic>
      <p:sp>
        <p:nvSpPr>
          <p:cNvPr id="2" name="Title 1"/>
          <p:cNvSpPr>
            <a:spLocks noGrp="1"/>
          </p:cNvSpPr>
          <p:nvPr>
            <p:ph type="title"/>
          </p:nvPr>
        </p:nvSpPr>
        <p:spPr/>
        <p:txBody>
          <a:bodyPr/>
          <a:lstStyle/>
          <a:p>
            <a:r>
              <a:rPr lang="en-AU" dirty="0" smtClean="0"/>
              <a:t>So what?</a:t>
            </a:r>
            <a:endParaRPr lang="en-AU" dirty="0"/>
          </a:p>
        </p:txBody>
      </p:sp>
      <p:sp>
        <p:nvSpPr>
          <p:cNvPr id="3" name="Content Placeholder 2"/>
          <p:cNvSpPr>
            <a:spLocks noGrp="1"/>
          </p:cNvSpPr>
          <p:nvPr>
            <p:ph idx="1"/>
          </p:nvPr>
        </p:nvSpPr>
        <p:spPr>
          <a:xfrm>
            <a:off x="251520" y="1340768"/>
            <a:ext cx="8784976" cy="5040560"/>
          </a:xfrm>
        </p:spPr>
        <p:txBody>
          <a:bodyPr/>
          <a:lstStyle/>
          <a:p>
            <a:pPr marL="0" indent="0">
              <a:buNone/>
            </a:pPr>
            <a:r>
              <a:rPr lang="en-AU" dirty="0" smtClean="0"/>
              <a:t>Measuring success………………….. </a:t>
            </a:r>
          </a:p>
          <a:p>
            <a:pPr marL="0" indent="0">
              <a:buNone/>
            </a:pPr>
            <a:endParaRPr lang="en-AU" dirty="0"/>
          </a:p>
          <a:p>
            <a:pPr marL="514350" indent="-514350">
              <a:buAutoNum type="arabicParenR"/>
            </a:pPr>
            <a:r>
              <a:rPr lang="en-AU" dirty="0" smtClean="0"/>
              <a:t>Student surveys</a:t>
            </a:r>
          </a:p>
          <a:p>
            <a:pPr marL="514350" indent="-514350">
              <a:buAutoNum type="arabicParenR"/>
            </a:pPr>
            <a:r>
              <a:rPr lang="en-AU" dirty="0" smtClean="0"/>
              <a:t>Student comments</a:t>
            </a:r>
          </a:p>
          <a:p>
            <a:pPr marL="514350" indent="-514350">
              <a:buAutoNum type="arabicParenR"/>
            </a:pPr>
            <a:r>
              <a:rPr lang="en-AU" dirty="0" smtClean="0"/>
              <a:t>Transferability </a:t>
            </a:r>
          </a:p>
          <a:p>
            <a:pPr marL="914400" lvl="1" indent="-514350">
              <a:buFont typeface="+mj-lt"/>
              <a:buAutoNum type="alphaLcPeriod"/>
            </a:pPr>
            <a:r>
              <a:rPr lang="en-AU" dirty="0" smtClean="0"/>
              <a:t> Year 7 Secondary school</a:t>
            </a:r>
          </a:p>
          <a:p>
            <a:pPr marL="914400" lvl="1" indent="-514350">
              <a:buFont typeface="+mj-lt"/>
              <a:buAutoNum type="alphaLcPeriod"/>
            </a:pPr>
            <a:r>
              <a:rPr lang="en-AU" dirty="0" smtClean="0"/>
              <a:t> Year 5,6 Primary school</a:t>
            </a:r>
          </a:p>
          <a:p>
            <a:pPr marL="514350" indent="-514350">
              <a:buAutoNum type="arabicParenR"/>
            </a:pPr>
            <a:endParaRPr lang="en-AU" dirty="0"/>
          </a:p>
        </p:txBody>
      </p:sp>
    </p:spTree>
    <p:extLst>
      <p:ext uri="{BB962C8B-B14F-4D97-AF65-F5344CB8AC3E}">
        <p14:creationId xmlns:p14="http://schemas.microsoft.com/office/powerpoint/2010/main" val="444043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6415" y="28363"/>
            <a:ext cx="9144000" cy="6829778"/>
          </a:xfrm>
          <a:prstGeom prst="rect">
            <a:avLst/>
          </a:prstGeom>
        </p:spPr>
      </p:pic>
      <p:sp>
        <p:nvSpPr>
          <p:cNvPr id="3" name="Content Placeholder 2"/>
          <p:cNvSpPr>
            <a:spLocks noGrp="1"/>
          </p:cNvSpPr>
          <p:nvPr>
            <p:ph idx="1"/>
          </p:nvPr>
        </p:nvSpPr>
        <p:spPr/>
        <p:txBody>
          <a:bodyPr/>
          <a:lstStyle/>
          <a:p>
            <a:pPr marL="1314450" lvl="2" indent="-514350">
              <a:buFont typeface="+mj-lt"/>
              <a:buAutoNum type="alphaLcPeriod"/>
            </a:pPr>
            <a:endParaRPr lang="en-AU" dirty="0"/>
          </a:p>
          <a:p>
            <a:pPr marL="800100" lvl="2" indent="0">
              <a:buNone/>
            </a:pPr>
            <a:endParaRPr lang="en-AU" dirty="0" smtClean="0"/>
          </a:p>
        </p:txBody>
      </p:sp>
      <p:sp>
        <p:nvSpPr>
          <p:cNvPr id="5" name="Rectangle 4"/>
          <p:cNvSpPr/>
          <p:nvPr/>
        </p:nvSpPr>
        <p:spPr>
          <a:xfrm>
            <a:off x="179512" y="548680"/>
            <a:ext cx="8856984" cy="1477327"/>
          </a:xfrm>
          <a:prstGeom prst="rect">
            <a:avLst/>
          </a:prstGeom>
        </p:spPr>
        <p:txBody>
          <a:bodyPr wrap="square">
            <a:spAutoFit/>
          </a:bodyPr>
          <a:lstStyle/>
          <a:p>
            <a:r>
              <a:rPr lang="en-AU" sz="2400" dirty="0" smtClean="0">
                <a:solidFill>
                  <a:schemeClr val="accent3">
                    <a:lumMod val="50000"/>
                  </a:schemeClr>
                </a:solidFill>
              </a:rPr>
              <a:t>Quote: This </a:t>
            </a:r>
            <a:r>
              <a:rPr lang="en-AU" sz="2400" dirty="0">
                <a:solidFill>
                  <a:schemeClr val="accent3">
                    <a:lumMod val="50000"/>
                  </a:schemeClr>
                </a:solidFill>
              </a:rPr>
              <a:t>unit endeavours to challenge our views on controversial topics and question evidence that we've presented. It helps us develop personal positions and opinions. It's fantastic.</a:t>
            </a:r>
          </a:p>
          <a:p>
            <a:r>
              <a:rPr lang="en-AU" dirty="0"/>
              <a:t> </a:t>
            </a:r>
          </a:p>
        </p:txBody>
      </p:sp>
      <p:sp>
        <p:nvSpPr>
          <p:cNvPr id="7" name="Rectangle 6"/>
          <p:cNvSpPr/>
          <p:nvPr/>
        </p:nvSpPr>
        <p:spPr>
          <a:xfrm>
            <a:off x="1043608" y="4661469"/>
            <a:ext cx="7225250" cy="2215991"/>
          </a:xfrm>
          <a:prstGeom prst="rect">
            <a:avLst/>
          </a:prstGeom>
        </p:spPr>
        <p:txBody>
          <a:bodyPr wrap="square">
            <a:spAutoFit/>
          </a:bodyPr>
          <a:lstStyle/>
          <a:p>
            <a:r>
              <a:rPr lang="en-AU" sz="2400" dirty="0" smtClean="0">
                <a:solidFill>
                  <a:srgbClr val="0070C0"/>
                </a:solidFill>
              </a:rPr>
              <a:t>Quote: I </a:t>
            </a:r>
            <a:r>
              <a:rPr lang="en-AU" sz="2400" dirty="0">
                <a:solidFill>
                  <a:srgbClr val="0070C0"/>
                </a:solidFill>
              </a:rPr>
              <a:t>enjoy this class a lot as I find it fun, interesting and challenges our views. I like the method of teaching as they are personal and inviting. I like how they go around the room one on one, have group work and talk in front of the class. Favourite class of the week! </a:t>
            </a:r>
          </a:p>
          <a:p>
            <a:r>
              <a:rPr lang="en-AU" dirty="0"/>
              <a:t> </a:t>
            </a:r>
          </a:p>
        </p:txBody>
      </p:sp>
      <p:pic>
        <p:nvPicPr>
          <p:cNvPr id="8" name="Picture 2" descr="Description: Description: e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202"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50187" y="2708920"/>
            <a:ext cx="3710045" cy="646331"/>
          </a:xfrm>
          <a:prstGeom prst="rect">
            <a:avLst/>
          </a:prstGeom>
          <a:noFill/>
        </p:spPr>
        <p:txBody>
          <a:bodyPr wrap="none" rtlCol="0">
            <a:spAutoFit/>
          </a:bodyPr>
          <a:lstStyle/>
          <a:p>
            <a:pPr algn="ctr"/>
            <a:r>
              <a:rPr lang="en-AU" sz="3600" dirty="0" smtClean="0"/>
              <a:t>Was it Successful ?</a:t>
            </a:r>
            <a:endParaRPr lang="en-AU" sz="3600" dirty="0"/>
          </a:p>
        </p:txBody>
      </p:sp>
      <p:sp>
        <p:nvSpPr>
          <p:cNvPr id="6" name="TextBox 5"/>
          <p:cNvSpPr txBox="1"/>
          <p:nvPr/>
        </p:nvSpPr>
        <p:spPr>
          <a:xfrm>
            <a:off x="107504" y="2348880"/>
            <a:ext cx="9144000" cy="523220"/>
          </a:xfrm>
          <a:prstGeom prst="rect">
            <a:avLst/>
          </a:prstGeom>
          <a:noFill/>
        </p:spPr>
        <p:txBody>
          <a:bodyPr wrap="square" rtlCol="0">
            <a:spAutoFit/>
          </a:bodyPr>
          <a:lstStyle/>
          <a:p>
            <a:r>
              <a:rPr lang="en-AU" sz="2800" dirty="0" smtClean="0">
                <a:solidFill>
                  <a:srgbClr val="FF0000"/>
                </a:solidFill>
              </a:rPr>
              <a:t>94 % improvement in student confidence using web 2.0 tools</a:t>
            </a:r>
            <a:endParaRPr lang="en-AU" sz="2800" dirty="0">
              <a:solidFill>
                <a:srgbClr val="FF0000"/>
              </a:solidFill>
            </a:endParaRPr>
          </a:p>
        </p:txBody>
      </p:sp>
      <p:sp>
        <p:nvSpPr>
          <p:cNvPr id="9" name="TextBox 8"/>
          <p:cNvSpPr txBox="1"/>
          <p:nvPr/>
        </p:nvSpPr>
        <p:spPr>
          <a:xfrm>
            <a:off x="467544" y="3284984"/>
            <a:ext cx="8064896" cy="954107"/>
          </a:xfrm>
          <a:prstGeom prst="rect">
            <a:avLst/>
          </a:prstGeom>
          <a:noFill/>
        </p:spPr>
        <p:txBody>
          <a:bodyPr wrap="square" rtlCol="0">
            <a:spAutoFit/>
          </a:bodyPr>
          <a:lstStyle/>
          <a:p>
            <a:r>
              <a:rPr lang="en-AU" sz="2800" dirty="0" smtClean="0"/>
              <a:t>90% of students said that it had improved their understanding of Science concepts and science inquiry</a:t>
            </a:r>
            <a:endParaRPr lang="en-AU" sz="2800" dirty="0"/>
          </a:p>
        </p:txBody>
      </p:sp>
    </p:spTree>
    <p:extLst>
      <p:ext uri="{BB962C8B-B14F-4D97-AF65-F5344CB8AC3E}">
        <p14:creationId xmlns:p14="http://schemas.microsoft.com/office/powerpoint/2010/main" val="1565688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P spid="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6" name="Picture 5"/>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7" name="Rectangle 6"/>
          <p:cNvSpPr/>
          <p:nvPr/>
        </p:nvSpPr>
        <p:spPr>
          <a:xfrm>
            <a:off x="251520" y="980728"/>
            <a:ext cx="9036496" cy="5016758"/>
          </a:xfrm>
          <a:prstGeom prst="rect">
            <a:avLst/>
          </a:prstGeom>
        </p:spPr>
        <p:txBody>
          <a:bodyPr wrap="square">
            <a:spAutoFit/>
          </a:bodyPr>
          <a:lstStyle/>
          <a:p>
            <a:r>
              <a:rPr lang="en-AU" sz="3200" dirty="0">
                <a:solidFill>
                  <a:schemeClr val="accent1">
                    <a:lumMod val="75000"/>
                  </a:schemeClr>
                </a:solidFill>
              </a:rPr>
              <a:t>This unit </a:t>
            </a:r>
            <a:r>
              <a:rPr lang="en-AU" sz="3200" i="1" dirty="0">
                <a:solidFill>
                  <a:srgbClr val="FF6600"/>
                </a:solidFill>
              </a:rPr>
              <a:t>makes me think</a:t>
            </a:r>
            <a:r>
              <a:rPr lang="en-AU" sz="3200" dirty="0">
                <a:solidFill>
                  <a:schemeClr val="accent1">
                    <a:lumMod val="75000"/>
                  </a:schemeClr>
                </a:solidFill>
              </a:rPr>
              <a:t>, it makes me</a:t>
            </a:r>
            <a:r>
              <a:rPr lang="en-AU" sz="3200" dirty="0">
                <a:solidFill>
                  <a:srgbClr val="FF6600"/>
                </a:solidFill>
              </a:rPr>
              <a:t> </a:t>
            </a:r>
            <a:r>
              <a:rPr lang="en-AU" sz="3200" i="1" dirty="0">
                <a:solidFill>
                  <a:srgbClr val="FF6600"/>
                </a:solidFill>
              </a:rPr>
              <a:t>ask questions</a:t>
            </a:r>
            <a:r>
              <a:rPr lang="en-AU" sz="3200" i="1" dirty="0">
                <a:solidFill>
                  <a:schemeClr val="accent1">
                    <a:lumMod val="75000"/>
                  </a:schemeClr>
                </a:solidFill>
              </a:rPr>
              <a:t> </a:t>
            </a:r>
            <a:r>
              <a:rPr lang="en-AU" sz="3200" dirty="0">
                <a:solidFill>
                  <a:schemeClr val="accent1">
                    <a:lumMod val="75000"/>
                  </a:schemeClr>
                </a:solidFill>
              </a:rPr>
              <a:t>that make </a:t>
            </a:r>
            <a:r>
              <a:rPr lang="en-AU" sz="3200" dirty="0">
                <a:solidFill>
                  <a:srgbClr val="376092"/>
                </a:solidFill>
              </a:rPr>
              <a:t>me</a:t>
            </a:r>
            <a:r>
              <a:rPr lang="en-AU" sz="3200" dirty="0">
                <a:solidFill>
                  <a:srgbClr val="FF6600"/>
                </a:solidFill>
              </a:rPr>
              <a:t> </a:t>
            </a:r>
            <a:r>
              <a:rPr lang="en-AU" sz="3200" i="1" dirty="0">
                <a:solidFill>
                  <a:srgbClr val="FF6600"/>
                </a:solidFill>
              </a:rPr>
              <a:t>ask more questions</a:t>
            </a:r>
            <a:r>
              <a:rPr lang="en-AU" sz="3200" dirty="0">
                <a:solidFill>
                  <a:schemeClr val="accent1">
                    <a:lumMod val="75000"/>
                  </a:schemeClr>
                </a:solidFill>
              </a:rPr>
              <a:t>. The website is a </a:t>
            </a:r>
            <a:r>
              <a:rPr lang="en-AU" sz="3200" i="1" dirty="0">
                <a:solidFill>
                  <a:srgbClr val="FF6600"/>
                </a:solidFill>
              </a:rPr>
              <a:t>clear step by step journey </a:t>
            </a:r>
            <a:r>
              <a:rPr lang="en-AU" sz="3200" dirty="0">
                <a:solidFill>
                  <a:schemeClr val="accent1">
                    <a:lumMod val="75000"/>
                  </a:schemeClr>
                </a:solidFill>
              </a:rPr>
              <a:t>so </a:t>
            </a:r>
            <a:r>
              <a:rPr lang="en-AU" sz="3200" i="1" dirty="0">
                <a:solidFill>
                  <a:srgbClr val="FF6600"/>
                </a:solidFill>
              </a:rPr>
              <a:t>I always know where I am and where I am heading</a:t>
            </a:r>
            <a:r>
              <a:rPr lang="en-AU" sz="3200" dirty="0">
                <a:solidFill>
                  <a:schemeClr val="accent1">
                    <a:lumMod val="75000"/>
                  </a:schemeClr>
                </a:solidFill>
              </a:rPr>
              <a:t>. The classroom is well set up allowing </a:t>
            </a:r>
            <a:r>
              <a:rPr lang="en-AU" sz="3200" i="1" dirty="0">
                <a:solidFill>
                  <a:srgbClr val="FF6600"/>
                </a:solidFill>
              </a:rPr>
              <a:t>small group interaction </a:t>
            </a:r>
            <a:r>
              <a:rPr lang="en-AU" sz="3200" dirty="0">
                <a:solidFill>
                  <a:schemeClr val="accent1">
                    <a:lumMod val="75000"/>
                  </a:schemeClr>
                </a:solidFill>
              </a:rPr>
              <a:t>while encouraging </a:t>
            </a:r>
            <a:r>
              <a:rPr lang="en-AU" sz="3200" i="1" dirty="0">
                <a:solidFill>
                  <a:srgbClr val="FF6600"/>
                </a:solidFill>
              </a:rPr>
              <a:t>whole class presentations </a:t>
            </a:r>
            <a:r>
              <a:rPr lang="en-AU" sz="3200" dirty="0">
                <a:solidFill>
                  <a:schemeClr val="accent1">
                    <a:lumMod val="75000"/>
                  </a:schemeClr>
                </a:solidFill>
              </a:rPr>
              <a:t>and </a:t>
            </a:r>
            <a:r>
              <a:rPr lang="en-AU" sz="3200" i="1" dirty="0">
                <a:solidFill>
                  <a:srgbClr val="FF6600"/>
                </a:solidFill>
              </a:rPr>
              <a:t>discussions</a:t>
            </a:r>
            <a:r>
              <a:rPr lang="en-AU" sz="3200" dirty="0">
                <a:solidFill>
                  <a:schemeClr val="accent1">
                    <a:lumMod val="75000"/>
                  </a:schemeClr>
                </a:solidFill>
              </a:rPr>
              <a:t>. Having three screens to view </a:t>
            </a:r>
            <a:r>
              <a:rPr lang="en-AU" sz="3200" i="1" dirty="0">
                <a:solidFill>
                  <a:srgbClr val="FF6600"/>
                </a:solidFill>
              </a:rPr>
              <a:t>ensures everyone can easily see and interact with the learning material.</a:t>
            </a:r>
            <a:r>
              <a:rPr lang="en-AU" sz="3200" dirty="0">
                <a:solidFill>
                  <a:srgbClr val="FF6600"/>
                </a:solidFill>
              </a:rPr>
              <a:t> </a:t>
            </a:r>
            <a:r>
              <a:rPr lang="en-AU" sz="3200" dirty="0" smtClean="0">
                <a:solidFill>
                  <a:schemeClr val="accent1">
                    <a:lumMod val="75000"/>
                  </a:schemeClr>
                </a:solidFill>
              </a:rPr>
              <a:t>……. </a:t>
            </a:r>
            <a:r>
              <a:rPr lang="en-AU" sz="3200" dirty="0">
                <a:solidFill>
                  <a:schemeClr val="accent1">
                    <a:lumMod val="75000"/>
                  </a:schemeClr>
                </a:solidFill>
              </a:rPr>
              <a:t>I </a:t>
            </a:r>
            <a:r>
              <a:rPr lang="en-AU" sz="3200" i="1" dirty="0">
                <a:solidFill>
                  <a:srgbClr val="FF6600"/>
                </a:solidFill>
              </a:rPr>
              <a:t>love the challenges</a:t>
            </a:r>
            <a:r>
              <a:rPr lang="en-AU" sz="3200" dirty="0">
                <a:solidFill>
                  <a:srgbClr val="FF6600"/>
                </a:solidFill>
              </a:rPr>
              <a:t> </a:t>
            </a:r>
            <a:r>
              <a:rPr lang="en-AU" sz="3200" dirty="0">
                <a:solidFill>
                  <a:schemeClr val="accent1">
                    <a:lumMod val="75000"/>
                  </a:schemeClr>
                </a:solidFill>
              </a:rPr>
              <a:t>this unit present and the </a:t>
            </a:r>
            <a:r>
              <a:rPr lang="en-AU" sz="3200" i="1" dirty="0">
                <a:solidFill>
                  <a:srgbClr val="FF6600"/>
                </a:solidFill>
              </a:rPr>
              <a:t>drive it evokes within me</a:t>
            </a:r>
            <a:r>
              <a:rPr lang="en-AU" sz="2400" i="1" dirty="0">
                <a:solidFill>
                  <a:schemeClr val="accent1">
                    <a:lumMod val="75000"/>
                  </a:schemeClr>
                </a:solidFill>
              </a:rPr>
              <a:t>.</a:t>
            </a:r>
          </a:p>
        </p:txBody>
      </p:sp>
      <p:pic>
        <p:nvPicPr>
          <p:cNvPr id="8" name="Picture 2" descr="Description: Description: e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202"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684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8640"/>
            <a:ext cx="9127287" cy="6309320"/>
          </a:xfrm>
        </p:spPr>
      </p:pic>
    </p:spTree>
    <p:extLst>
      <p:ext uri="{BB962C8B-B14F-4D97-AF65-F5344CB8AC3E}">
        <p14:creationId xmlns:p14="http://schemas.microsoft.com/office/powerpoint/2010/main" val="24131833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745" y="252316"/>
            <a:ext cx="9015286" cy="6309320"/>
          </a:xfrm>
        </p:spPr>
      </p:pic>
    </p:spTree>
    <p:extLst>
      <p:ext uri="{BB962C8B-B14F-4D97-AF65-F5344CB8AC3E}">
        <p14:creationId xmlns:p14="http://schemas.microsoft.com/office/powerpoint/2010/main" val="15031962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8" name="Content Placeholder 7" descr="rotating_custom_dice_12396-7.gif"/>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p:pic>
      <p:pic>
        <p:nvPicPr>
          <p:cNvPr id="4" name="Content Placeholder 7"/>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3733" y="0"/>
            <a:ext cx="9166779" cy="6858000"/>
          </a:xfrm>
          <a:prstGeom prst="rect">
            <a:avLst/>
          </a:prstGeom>
        </p:spPr>
      </p:pic>
      <p:pic>
        <p:nvPicPr>
          <p:cNvPr id="5" name="Picture 4" descr="Description: Description: email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5013176"/>
            <a:ext cx="8136904" cy="1846659"/>
          </a:xfrm>
          <a:prstGeom prst="rect">
            <a:avLst/>
          </a:prstGeom>
          <a:noFill/>
        </p:spPr>
        <p:txBody>
          <a:bodyPr wrap="square" rtlCol="0">
            <a:spAutoFit/>
          </a:bodyPr>
          <a:lstStyle/>
          <a:p>
            <a:pPr algn="ctr"/>
            <a:r>
              <a:rPr lang="en-US" sz="2400" dirty="0" smtClean="0">
                <a:solidFill>
                  <a:srgbClr val="FFFFFF"/>
                </a:solidFill>
              </a:rPr>
              <a:t>www.inquiringabouttheworld.weebly.com</a:t>
            </a:r>
          </a:p>
          <a:p>
            <a:pPr algn="ctr"/>
            <a:r>
              <a:rPr lang="en-US" sz="2400" dirty="0" smtClean="0">
                <a:solidFill>
                  <a:srgbClr val="FFFFFF"/>
                </a:solidFill>
              </a:rPr>
              <a:t>Rachel.Sheffield@curtin.edu.au</a:t>
            </a:r>
          </a:p>
          <a:p>
            <a:pPr algn="ctr"/>
            <a:r>
              <a:rPr lang="en-US" sz="2400" dirty="0" smtClean="0">
                <a:solidFill>
                  <a:srgbClr val="FFFFFF"/>
                </a:solidFill>
              </a:rPr>
              <a:t>lmcilvenny@iona.wa.edu.au</a:t>
            </a:r>
          </a:p>
          <a:p>
            <a:pPr algn="ctr"/>
            <a:r>
              <a:rPr lang="en-US" sz="2400" dirty="0" smtClean="0">
                <a:solidFill>
                  <a:srgbClr val="FFFFFF"/>
                </a:solidFill>
              </a:rPr>
              <a:t>@</a:t>
            </a:r>
            <a:r>
              <a:rPr lang="en-US" sz="2400" dirty="0" err="1" smtClean="0">
                <a:solidFill>
                  <a:srgbClr val="FFFFFF"/>
                </a:solidFill>
              </a:rPr>
              <a:t>ScienceEdCurtin</a:t>
            </a:r>
            <a:endParaRPr lang="en-US" sz="2400" dirty="0" smtClean="0">
              <a:solidFill>
                <a:srgbClr val="FFFFFF"/>
              </a:solidFill>
            </a:endParaRPr>
          </a:p>
          <a:p>
            <a:endParaRPr lang="en-US" dirty="0"/>
          </a:p>
        </p:txBody>
      </p:sp>
      <p:pic>
        <p:nvPicPr>
          <p:cNvPr id="10" name="Picture 9" descr="rotating_custom_dice_12396-8.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712" y="188640"/>
            <a:ext cx="5616624" cy="5616624"/>
          </a:xfrm>
          <a:prstGeom prst="rect">
            <a:avLst/>
          </a:prstGeom>
        </p:spPr>
      </p:pic>
    </p:spTree>
    <p:extLst>
      <p:ext uri="{BB962C8B-B14F-4D97-AF65-F5344CB8AC3E}">
        <p14:creationId xmlns:p14="http://schemas.microsoft.com/office/powerpoint/2010/main" val="5250261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27384"/>
            <a:ext cx="9166779" cy="6858000"/>
          </a:xfrm>
          <a:prstGeom prst="rect">
            <a:avLst/>
          </a:prstGeom>
        </p:spPr>
      </p:pic>
      <p:sp>
        <p:nvSpPr>
          <p:cNvPr id="3" name="Content Placeholder 2"/>
          <p:cNvSpPr>
            <a:spLocks noGrp="1"/>
          </p:cNvSpPr>
          <p:nvPr>
            <p:ph idx="1"/>
          </p:nvPr>
        </p:nvSpPr>
        <p:spPr>
          <a:xfrm>
            <a:off x="469797" y="1844825"/>
            <a:ext cx="8229600" cy="5013176"/>
          </a:xfrm>
        </p:spPr>
        <p:txBody>
          <a:bodyPr/>
          <a:lstStyle/>
          <a:p>
            <a:pPr marL="0" indent="0">
              <a:buNone/>
            </a:pPr>
            <a:r>
              <a:rPr lang="en-US" dirty="0" smtClean="0"/>
              <a:t>New course – Bachelor or Education</a:t>
            </a:r>
          </a:p>
          <a:p>
            <a:pPr marL="0" indent="0">
              <a:buNone/>
            </a:pPr>
            <a:r>
              <a:rPr lang="en-US" dirty="0" smtClean="0"/>
              <a:t>Science unit – pre-service</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789040"/>
            <a:ext cx="5003800" cy="2971800"/>
          </a:xfrm>
          <a:prstGeom prst="rect">
            <a:avLst/>
          </a:prstGeom>
        </p:spPr>
      </p:pic>
      <p:pic>
        <p:nvPicPr>
          <p:cNvPr id="9" name="Picture 8" descr="rotating_custom_dice_12396-9.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 y="188640"/>
            <a:ext cx="1774312" cy="1774312"/>
          </a:xfrm>
          <a:prstGeom prst="rect">
            <a:avLst/>
          </a:prstGeom>
        </p:spPr>
      </p:pic>
      <p:pic>
        <p:nvPicPr>
          <p:cNvPr id="10" name="Picture 9" descr="rotating_custom_dice_12396-1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4520" y="5373216"/>
            <a:ext cx="1669480" cy="1669480"/>
          </a:xfrm>
          <a:prstGeom prst="rect">
            <a:avLst/>
          </a:prstGeom>
        </p:spPr>
      </p:pic>
    </p:spTree>
    <p:extLst>
      <p:ext uri="{BB962C8B-B14F-4D97-AF65-F5344CB8AC3E}">
        <p14:creationId xmlns:p14="http://schemas.microsoft.com/office/powerpoint/2010/main" val="32084315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file"/>
          </p:cNvPr>
          <p:cNvPicPr>
            <a:picLocks noChangeAspect="1"/>
          </p:cNvPicPr>
          <p:nvPr/>
        </p:nvPicPr>
        <p:blipFill>
          <a:blip r:embed="rId3"/>
          <a:stretch>
            <a:fillRect/>
          </a:stretch>
        </p:blipFill>
        <p:spPr>
          <a:xfrm>
            <a:off x="2982008" y="2242790"/>
            <a:ext cx="6144970" cy="4615210"/>
          </a:xfrm>
          <a:prstGeom prst="rect">
            <a:avLst/>
          </a:prstGeom>
        </p:spPr>
      </p:pic>
      <p:pic>
        <p:nvPicPr>
          <p:cNvPr id="4" name="Content Placeholder 3">
            <a:hlinkClick r:id="rId4" action="ppaction://hlinkfile"/>
          </p:cNvPr>
          <p:cNvPicPr>
            <a:picLocks noGrp="1" noChangeAspect="1"/>
          </p:cNvPicPr>
          <p:nvPr>
            <p:ph idx="1"/>
          </p:nvPr>
        </p:nvPicPr>
        <p:blipFill>
          <a:blip r:embed="rId5"/>
          <a:stretch>
            <a:fillRect/>
          </a:stretch>
        </p:blipFill>
        <p:spPr>
          <a:xfrm>
            <a:off x="179512" y="274638"/>
            <a:ext cx="3502650" cy="4525963"/>
          </a:xfrm>
          <a:prstGeom prst="rect">
            <a:avLst/>
          </a:prstGeom>
        </p:spPr>
      </p:pic>
      <p:sp>
        <p:nvSpPr>
          <p:cNvPr id="2" name="Title 1"/>
          <p:cNvSpPr>
            <a:spLocks noGrp="1"/>
          </p:cNvSpPr>
          <p:nvPr>
            <p:ph type="title"/>
          </p:nvPr>
        </p:nvSpPr>
        <p:spPr>
          <a:xfrm>
            <a:off x="3682162" y="256199"/>
            <a:ext cx="5516429" cy="1143000"/>
          </a:xfrm>
        </p:spPr>
        <p:txBody>
          <a:bodyPr/>
          <a:lstStyle/>
          <a:p>
            <a:r>
              <a:rPr lang="en-AU" dirty="0" smtClean="0"/>
              <a:t>Presentation </a:t>
            </a:r>
            <a:endParaRPr lang="en-AU" dirty="0"/>
          </a:p>
        </p:txBody>
      </p:sp>
    </p:spTree>
    <p:extLst>
      <p:ext uri="{BB962C8B-B14F-4D97-AF65-F5344CB8AC3E}">
        <p14:creationId xmlns:p14="http://schemas.microsoft.com/office/powerpoint/2010/main" val="31888917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7"/>
          <p:cNvPicPr>
            <a:picLocks noChangeAspect="1"/>
          </p:cNvPicPr>
          <p:nvPr/>
        </p:nvPicPr>
        <p:blipFill rotWithShape="1">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50556"/>
            <a:ext cx="9166779" cy="6858000"/>
          </a:xfrm>
          <a:prstGeom prst="rect">
            <a:avLst/>
          </a:prstGeom>
        </p:spPr>
      </p:pic>
      <p:pic>
        <p:nvPicPr>
          <p:cNvPr id="4" name="Content Placeholder 3" descr="C:\Users\225912k\Desktop\funny_science_nerd_cartoon_character_sciencenerd.jpg"/>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backgroundRemoval t="3086" b="96914" l="9877" r="89815"/>
                    </a14:imgEffect>
                  </a14:imgLayer>
                </a14:imgProps>
              </a:ext>
              <a:ext uri="{28A0092B-C50C-407E-A947-70E740481C1C}">
                <a14:useLocalDpi xmlns:a14="http://schemas.microsoft.com/office/drawing/2010/main" val="0"/>
              </a:ext>
            </a:extLst>
          </a:blip>
          <a:srcRect/>
          <a:stretch>
            <a:fillRect/>
          </a:stretch>
        </p:blipFill>
        <p:spPr bwMode="auto">
          <a:xfrm>
            <a:off x="443248" y="3068960"/>
            <a:ext cx="2289667" cy="22896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escription: Description: email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4541" y="0"/>
            <a:ext cx="420946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3665" y="1154134"/>
            <a:ext cx="2322831" cy="3138961"/>
          </a:xfrm>
          <a:prstGeom prst="rect">
            <a:avLst/>
          </a:prstGeom>
        </p:spPr>
      </p:pic>
      <p:pic>
        <p:nvPicPr>
          <p:cNvPr id="16" name="Picture 2" descr="Image result for geeks carto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26" y="1556792"/>
            <a:ext cx="2675793" cy="297434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283968" y="4769911"/>
            <a:ext cx="1800200" cy="151216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ln w="0"/>
                <a:solidFill>
                  <a:schemeClr val="accent1"/>
                </a:solidFill>
                <a:effectLst>
                  <a:outerShdw blurRad="38100" dist="25400" dir="5400000" algn="ctr" rotWithShape="0">
                    <a:srgbClr val="6E747A">
                      <a:alpha val="43000"/>
                    </a:srgbClr>
                  </a:outerShdw>
                </a:effectLst>
              </a:rPr>
              <a:t>Tertiary </a:t>
            </a:r>
          </a:p>
          <a:p>
            <a:pPr algn="ctr"/>
            <a:r>
              <a:rPr lang="en-AU" dirty="0" smtClean="0">
                <a:ln w="0"/>
                <a:solidFill>
                  <a:schemeClr val="accent1"/>
                </a:solidFill>
                <a:effectLst>
                  <a:outerShdw blurRad="38100" dist="25400" dir="5400000" algn="ctr" rotWithShape="0">
                    <a:srgbClr val="6E747A">
                      <a:alpha val="43000"/>
                    </a:srgbClr>
                  </a:outerShdw>
                </a:effectLst>
              </a:rPr>
              <a:t>Pre-service </a:t>
            </a:r>
          </a:p>
          <a:p>
            <a:pPr algn="ctr"/>
            <a:r>
              <a:rPr lang="en-AU" dirty="0" smtClean="0">
                <a:ln w="0"/>
                <a:solidFill>
                  <a:schemeClr val="accent1"/>
                </a:solidFill>
                <a:effectLst>
                  <a:outerShdw blurRad="38100" dist="25400" dir="5400000" algn="ctr" rotWithShape="0">
                    <a:srgbClr val="6E747A">
                      <a:alpha val="43000"/>
                    </a:srgbClr>
                  </a:outerShdw>
                </a:effectLst>
              </a:rPr>
              <a:t>1</a:t>
            </a:r>
            <a:r>
              <a:rPr lang="en-AU" baseline="30000" dirty="0" smtClean="0">
                <a:ln w="0"/>
                <a:solidFill>
                  <a:schemeClr val="accent1"/>
                </a:solidFill>
                <a:effectLst>
                  <a:outerShdw blurRad="38100" dist="25400" dir="5400000" algn="ctr" rotWithShape="0">
                    <a:srgbClr val="6E747A">
                      <a:alpha val="43000"/>
                    </a:srgbClr>
                  </a:outerShdw>
                </a:effectLst>
              </a:rPr>
              <a:t>st</a:t>
            </a:r>
            <a:r>
              <a:rPr lang="en-AU" dirty="0" smtClean="0">
                <a:ln w="0"/>
                <a:solidFill>
                  <a:schemeClr val="accent1"/>
                </a:solidFill>
                <a:effectLst>
                  <a:outerShdw blurRad="38100" dist="25400" dir="5400000" algn="ctr" rotWithShape="0">
                    <a:srgbClr val="6E747A">
                      <a:alpha val="43000"/>
                    </a:srgbClr>
                  </a:outerShdw>
                </a:effectLst>
              </a:rPr>
              <a:t> years in Primary/EC</a:t>
            </a:r>
            <a:endParaRPr lang="en-AU" dirty="0">
              <a:ln w="0"/>
              <a:solidFill>
                <a:schemeClr val="accent1"/>
              </a:solidFill>
              <a:effectLst>
                <a:outerShdw blurRad="38100" dist="25400" dir="5400000" algn="ctr" rotWithShape="0">
                  <a:srgbClr val="6E747A">
                    <a:alpha val="43000"/>
                  </a:srgbClr>
                </a:outerShdw>
              </a:effectLst>
            </a:endParaRPr>
          </a:p>
        </p:txBody>
      </p:sp>
      <p:sp>
        <p:nvSpPr>
          <p:cNvPr id="12" name="Oval 11"/>
          <p:cNvSpPr/>
          <p:nvPr/>
        </p:nvSpPr>
        <p:spPr>
          <a:xfrm>
            <a:off x="6144608" y="3840606"/>
            <a:ext cx="1800200" cy="151216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ln w="0"/>
                <a:solidFill>
                  <a:schemeClr val="accent1"/>
                </a:solidFill>
                <a:effectLst>
                  <a:outerShdw blurRad="38100" dist="25400" dir="5400000" algn="ctr" rotWithShape="0">
                    <a:srgbClr val="6E747A">
                      <a:alpha val="43000"/>
                    </a:srgbClr>
                  </a:outerShdw>
                </a:effectLst>
              </a:rPr>
              <a:t>Year 7 students in 1</a:t>
            </a:r>
            <a:r>
              <a:rPr lang="en-AU" baseline="30000" dirty="0" smtClean="0">
                <a:ln w="0"/>
                <a:solidFill>
                  <a:schemeClr val="accent1"/>
                </a:solidFill>
                <a:effectLst>
                  <a:outerShdw blurRad="38100" dist="25400" dir="5400000" algn="ctr" rotWithShape="0">
                    <a:srgbClr val="6E747A">
                      <a:alpha val="43000"/>
                    </a:srgbClr>
                  </a:outerShdw>
                </a:effectLst>
              </a:rPr>
              <a:t>st</a:t>
            </a:r>
            <a:r>
              <a:rPr lang="en-AU" dirty="0" smtClean="0">
                <a:ln w="0"/>
                <a:solidFill>
                  <a:schemeClr val="accent1"/>
                </a:solidFill>
                <a:effectLst>
                  <a:outerShdw blurRad="38100" dist="25400" dir="5400000" algn="ctr" rotWithShape="0">
                    <a:srgbClr val="6E747A">
                      <a:alpha val="43000"/>
                    </a:srgbClr>
                  </a:outerShdw>
                </a:effectLst>
              </a:rPr>
              <a:t> year high school</a:t>
            </a:r>
            <a:endParaRPr lang="en-AU" dirty="0">
              <a:ln w="0"/>
              <a:solidFill>
                <a:schemeClr val="accent1"/>
              </a:solidFill>
              <a:effectLst>
                <a:outerShdw blurRad="38100" dist="25400" dir="5400000" algn="ctr" rotWithShape="0">
                  <a:srgbClr val="6E747A">
                    <a:alpha val="43000"/>
                  </a:srgbClr>
                </a:outerShdw>
              </a:effectLst>
            </a:endParaRPr>
          </a:p>
        </p:txBody>
      </p:sp>
      <p:sp>
        <p:nvSpPr>
          <p:cNvPr id="13" name="Oval 12"/>
          <p:cNvSpPr/>
          <p:nvPr/>
        </p:nvSpPr>
        <p:spPr>
          <a:xfrm>
            <a:off x="2061080" y="5014222"/>
            <a:ext cx="1800200" cy="151216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ln w="0"/>
                <a:solidFill>
                  <a:schemeClr val="accent1"/>
                </a:solidFill>
                <a:effectLst>
                  <a:outerShdw blurRad="38100" dist="25400" dir="5400000" algn="ctr" rotWithShape="0">
                    <a:srgbClr val="6E747A">
                      <a:alpha val="43000"/>
                    </a:srgbClr>
                  </a:outerShdw>
                </a:effectLst>
              </a:rPr>
              <a:t>Science Extension in Primary Year 5-7 </a:t>
            </a:r>
            <a:endParaRPr lang="en-AU" dirty="0">
              <a:ln w="0"/>
              <a:solidFill>
                <a:schemeClr val="accent1"/>
              </a:solidFill>
              <a:effectLst>
                <a:outerShdw blurRad="38100" dist="25400" dir="5400000" algn="ctr" rotWithShape="0">
                  <a:srgbClr val="6E747A">
                    <a:alpha val="43000"/>
                  </a:srgbClr>
                </a:outerShdw>
              </a:effectLst>
            </a:endParaRPr>
          </a:p>
        </p:txBody>
      </p:sp>
      <p:sp>
        <p:nvSpPr>
          <p:cNvPr id="14" name="Oval 13"/>
          <p:cNvSpPr/>
          <p:nvPr/>
        </p:nvSpPr>
        <p:spPr>
          <a:xfrm>
            <a:off x="596798" y="2491206"/>
            <a:ext cx="1800200" cy="151216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ln w="0"/>
                <a:solidFill>
                  <a:schemeClr val="accent1"/>
                </a:solidFill>
                <a:effectLst>
                  <a:outerShdw blurRad="38100" dist="25400" dir="5400000" algn="ctr" rotWithShape="0">
                    <a:srgbClr val="6E747A">
                      <a:alpha val="43000"/>
                    </a:srgbClr>
                  </a:outerShdw>
                </a:effectLst>
              </a:rPr>
              <a:t>Science Nerd</a:t>
            </a:r>
            <a:endParaRPr lang="en-AU" dirty="0">
              <a:ln w="0"/>
              <a:solidFill>
                <a:schemeClr val="accent1"/>
              </a:solidFill>
              <a:effectLst>
                <a:outerShdw blurRad="38100" dist="25400" dir="5400000" algn="ctr" rotWithShape="0">
                  <a:srgbClr val="6E747A">
                    <a:alpha val="43000"/>
                  </a:srgbClr>
                </a:outerShdw>
              </a:effectLst>
            </a:endParaRPr>
          </a:p>
        </p:txBody>
      </p:sp>
      <p:sp>
        <p:nvSpPr>
          <p:cNvPr id="15" name="Oval 14"/>
          <p:cNvSpPr/>
          <p:nvPr/>
        </p:nvSpPr>
        <p:spPr>
          <a:xfrm>
            <a:off x="3683289" y="1725749"/>
            <a:ext cx="1800200" cy="151216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ln w="0"/>
                <a:solidFill>
                  <a:schemeClr val="accent1"/>
                </a:solidFill>
                <a:effectLst>
                  <a:outerShdw blurRad="38100" dist="25400" dir="5400000" algn="ctr" rotWithShape="0">
                    <a:srgbClr val="6E747A">
                      <a:alpha val="43000"/>
                    </a:srgbClr>
                  </a:outerShdw>
                </a:effectLst>
              </a:rPr>
              <a:t>Technology Geek</a:t>
            </a:r>
            <a:endParaRPr lang="en-AU" dirty="0">
              <a:ln w="0"/>
              <a:solidFill>
                <a:schemeClr val="accent1"/>
              </a:solidFill>
              <a:effectLst>
                <a:outerShdw blurRad="38100" dist="25400" dir="5400000" algn="ctr" rotWithShape="0">
                  <a:srgbClr val="6E747A">
                    <a:alpha val="43000"/>
                  </a:srgbClr>
                </a:outerShdw>
              </a:effectLst>
            </a:endParaRPr>
          </a:p>
        </p:txBody>
      </p:sp>
      <p:sp>
        <p:nvSpPr>
          <p:cNvPr id="18" name="Oval 17"/>
          <p:cNvSpPr/>
          <p:nvPr/>
        </p:nvSpPr>
        <p:spPr>
          <a:xfrm>
            <a:off x="7125490" y="1134443"/>
            <a:ext cx="1800200" cy="151216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ln w="0"/>
                <a:solidFill>
                  <a:schemeClr val="accent1"/>
                </a:solidFill>
                <a:effectLst>
                  <a:outerShdw blurRad="38100" dist="25400" dir="5400000" algn="ctr" rotWithShape="0">
                    <a:srgbClr val="6E747A">
                      <a:alpha val="43000"/>
                    </a:srgbClr>
                  </a:outerShdw>
                </a:effectLst>
              </a:rPr>
              <a:t>Teacher Librarian</a:t>
            </a:r>
            <a:endParaRPr lang="en-AU" dirty="0">
              <a:ln w="0"/>
              <a:solidFill>
                <a:schemeClr val="accent1"/>
              </a:solidFill>
              <a:effectLst>
                <a:outerShdw blurRad="38100" dist="25400" dir="5400000" algn="ctr" rotWithShape="0">
                  <a:srgbClr val="6E747A">
                    <a:alpha val="43000"/>
                  </a:srgbClr>
                </a:outerShdw>
              </a:effectLst>
            </a:endParaRPr>
          </a:p>
        </p:txBody>
      </p:sp>
      <p:pic>
        <p:nvPicPr>
          <p:cNvPr id="8" name="Picture 7" descr="rotating_custom_dice_12396-11.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23" y="30165"/>
            <a:ext cx="2051720" cy="2051720"/>
          </a:xfrm>
          <a:prstGeom prst="rect">
            <a:avLst/>
          </a:prstGeom>
        </p:spPr>
      </p:pic>
    </p:spTree>
    <p:extLst>
      <p:ext uri="{BB962C8B-B14F-4D97-AF65-F5344CB8AC3E}">
        <p14:creationId xmlns:p14="http://schemas.microsoft.com/office/powerpoint/2010/main" val="1610599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99392"/>
            <a:ext cx="9166779" cy="6858000"/>
          </a:xfrm>
          <a:prstGeom prst="rect">
            <a:avLst/>
          </a:prstGeom>
        </p:spPr>
      </p:pic>
      <p:sp>
        <p:nvSpPr>
          <p:cNvPr id="6" name="Content Placeholder 2"/>
          <p:cNvSpPr txBox="1">
            <a:spLocks/>
          </p:cNvSpPr>
          <p:nvPr/>
        </p:nvSpPr>
        <p:spPr>
          <a:xfrm>
            <a:off x="251520" y="1196752"/>
            <a:ext cx="8784976" cy="56166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dirty="0" smtClean="0"/>
              <a:t>Tertiary Cohort</a:t>
            </a:r>
          </a:p>
          <a:p>
            <a:pPr marL="0" indent="0">
              <a:buFont typeface="Arial" pitchFamily="34" charset="0"/>
              <a:buNone/>
            </a:pPr>
            <a:r>
              <a:rPr lang="en-AU" dirty="0" smtClean="0"/>
              <a:t>Stage 1	2013, Semester 2 Internal and Regional </a:t>
            </a:r>
          </a:p>
          <a:p>
            <a:pPr marL="0" indent="0">
              <a:buFont typeface="Arial" pitchFamily="34" charset="0"/>
              <a:buNone/>
            </a:pPr>
            <a:endParaRPr lang="en-AU" dirty="0" smtClean="0"/>
          </a:p>
          <a:p>
            <a:pPr marL="0" indent="0">
              <a:buFont typeface="Arial" pitchFamily="34" charset="0"/>
              <a:buNone/>
            </a:pPr>
            <a:r>
              <a:rPr lang="en-AU" dirty="0" smtClean="0"/>
              <a:t>Stage 2 	2014, Study Period 2 OUA</a:t>
            </a:r>
          </a:p>
          <a:p>
            <a:pPr marL="0" indent="0">
              <a:buNone/>
            </a:pPr>
            <a:r>
              <a:rPr lang="en-AU" dirty="0" smtClean="0"/>
              <a:t>		Semester </a:t>
            </a:r>
            <a:r>
              <a:rPr lang="en-AU" dirty="0"/>
              <a:t>2 Internal and Regional </a:t>
            </a:r>
          </a:p>
          <a:p>
            <a:pPr marL="0" indent="0">
              <a:buFont typeface="Arial" pitchFamily="34" charset="0"/>
              <a:buNone/>
            </a:pPr>
            <a:endParaRPr lang="en-AU" dirty="0" smtClean="0"/>
          </a:p>
          <a:p>
            <a:pPr marL="0" indent="0">
              <a:buFont typeface="Arial" pitchFamily="34" charset="0"/>
              <a:buNone/>
            </a:pPr>
            <a:r>
              <a:rPr lang="en-AU" dirty="0" smtClean="0"/>
              <a:t>Stage 3 	2014,  SP 4 OUA</a:t>
            </a:r>
          </a:p>
          <a:p>
            <a:pPr marL="0" indent="0">
              <a:buFont typeface="Arial" pitchFamily="34" charset="0"/>
              <a:buNone/>
            </a:pPr>
            <a:r>
              <a:rPr lang="en-AU" dirty="0"/>
              <a:t>	</a:t>
            </a:r>
            <a:r>
              <a:rPr lang="en-AU" dirty="0" smtClean="0"/>
              <a:t>	2015, SP2 OUA</a:t>
            </a:r>
          </a:p>
          <a:p>
            <a:pPr marL="0" indent="0">
              <a:buFont typeface="Arial" pitchFamily="34" charset="0"/>
              <a:buNone/>
            </a:pPr>
            <a:r>
              <a:rPr lang="en-AU" dirty="0"/>
              <a:t>	</a:t>
            </a:r>
            <a:r>
              <a:rPr lang="en-AU" dirty="0" smtClean="0"/>
              <a:t>	2015, Semester 2 </a:t>
            </a:r>
            <a:endParaRPr lang="en-AU" dirty="0"/>
          </a:p>
        </p:txBody>
      </p:sp>
      <p:pic>
        <p:nvPicPr>
          <p:cNvPr id="3" name="Picture 2" descr="rotating_custom_dice_12396-1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72816" cy="1772816"/>
          </a:xfrm>
          <a:prstGeom prst="rect">
            <a:avLst/>
          </a:prstGeom>
        </p:spPr>
      </p:pic>
    </p:spTree>
    <p:extLst>
      <p:ext uri="{BB962C8B-B14F-4D97-AF65-F5344CB8AC3E}">
        <p14:creationId xmlns:p14="http://schemas.microsoft.com/office/powerpoint/2010/main" val="29283806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185737"/>
            <a:ext cx="9144000" cy="5848945"/>
          </a:xfrm>
          <a:prstGeom prst="rect">
            <a:avLst/>
          </a:prstGeom>
        </p:spPr>
      </p:pic>
      <p:pic>
        <p:nvPicPr>
          <p:cNvPr id="3" name="Picture 2" descr="Description: Description: e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0"/>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otating_custom_dice_12396-6.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26360"/>
            <a:ext cx="1331640" cy="1331640"/>
          </a:xfrm>
          <a:prstGeom prst="rect">
            <a:avLst/>
          </a:prstGeom>
          <a:ln>
            <a:noFill/>
          </a:ln>
          <a:effectLst>
            <a:softEdge rad="112500"/>
          </a:effectLst>
        </p:spPr>
      </p:pic>
    </p:spTree>
    <p:extLst>
      <p:ext uri="{BB962C8B-B14F-4D97-AF65-F5344CB8AC3E}">
        <p14:creationId xmlns:p14="http://schemas.microsoft.com/office/powerpoint/2010/main" val="15606269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14111"/>
            <a:ext cx="9144000" cy="6829778"/>
          </a:xfrm>
          <a:prstGeom prst="rect">
            <a:avLst/>
          </a:prstGeom>
        </p:spPr>
      </p:pic>
      <p:sp>
        <p:nvSpPr>
          <p:cNvPr id="2" name="Title 1"/>
          <p:cNvSpPr>
            <a:spLocks noGrp="1"/>
          </p:cNvSpPr>
          <p:nvPr>
            <p:ph type="title"/>
          </p:nvPr>
        </p:nvSpPr>
        <p:spPr>
          <a:xfrm>
            <a:off x="599797" y="3514998"/>
            <a:ext cx="8229600" cy="778098"/>
          </a:xfrm>
        </p:spPr>
        <p:txBody>
          <a:bodyPr>
            <a:normAutofit fontScale="90000"/>
          </a:bodyPr>
          <a:lstStyle/>
          <a:p>
            <a:r>
              <a:rPr lang="en-AU" dirty="0" smtClean="0"/>
              <a:t>Why do students/pre-service teachers need  21 Century Skills and Strategies in Science Space?</a:t>
            </a:r>
            <a:endParaRPr lang="en-AU" dirty="0"/>
          </a:p>
        </p:txBody>
      </p:sp>
      <p:pic>
        <p:nvPicPr>
          <p:cNvPr id="5" name="Picture 4" descr="NETS-S_Logo_Refre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1079184"/>
            <a:ext cx="1952243" cy="1773752"/>
          </a:xfrm>
          <a:prstGeom prst="rect">
            <a:avLst/>
          </a:prstGeom>
        </p:spPr>
      </p:pic>
      <p:pic>
        <p:nvPicPr>
          <p:cNvPr id="7" name="Picture 6" descr="F5404524-E5DA-412A-97EA-A15500EE262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312" y="5289875"/>
            <a:ext cx="1449085" cy="1449085"/>
          </a:xfrm>
          <a:prstGeom prst="rect">
            <a:avLst/>
          </a:prstGeom>
        </p:spPr>
      </p:pic>
      <p:pic>
        <p:nvPicPr>
          <p:cNvPr id="8" name="Picture 7" descr="critical think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5329534"/>
            <a:ext cx="1656184" cy="1498332"/>
          </a:xfrm>
          <a:prstGeom prst="rect">
            <a:avLst/>
          </a:prstGeom>
        </p:spPr>
      </p:pic>
      <p:pic>
        <p:nvPicPr>
          <p:cNvPr id="9" name="Picture 8" descr="AITS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024" y="5373216"/>
            <a:ext cx="2310831" cy="1318865"/>
          </a:xfrm>
          <a:prstGeom prst="rect">
            <a:avLst/>
          </a:prstGeom>
          <a:ln>
            <a:noFill/>
          </a:ln>
          <a:effectLst>
            <a:softEdge rad="112500"/>
          </a:effectLst>
        </p:spPr>
      </p:pic>
      <p:pic>
        <p:nvPicPr>
          <p:cNvPr id="10" name="Picture 9"/>
          <p:cNvPicPr>
            <a:picLocks noChangeAspect="1"/>
          </p:cNvPicPr>
          <p:nvPr/>
        </p:nvPicPr>
        <p:blipFill>
          <a:blip r:embed="rId8"/>
          <a:stretch>
            <a:fillRect/>
          </a:stretch>
        </p:blipFill>
        <p:spPr>
          <a:xfrm>
            <a:off x="175668" y="1268761"/>
            <a:ext cx="2414904" cy="1584176"/>
          </a:xfrm>
          <a:prstGeom prst="rect">
            <a:avLst/>
          </a:prstGeom>
          <a:ln>
            <a:noFill/>
          </a:ln>
          <a:effectLst>
            <a:softEdge rad="112500"/>
          </a:effectLst>
        </p:spPr>
      </p:pic>
      <p:pic>
        <p:nvPicPr>
          <p:cNvPr id="11" name="Picture 10" descr="ifap_unesc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8553" y="1190620"/>
            <a:ext cx="2925165" cy="1518300"/>
          </a:xfrm>
          <a:prstGeom prst="rect">
            <a:avLst/>
          </a:prstGeom>
          <a:ln>
            <a:noFill/>
          </a:ln>
          <a:effectLst>
            <a:softEdge rad="112500"/>
          </a:effectLst>
        </p:spPr>
      </p:pic>
      <p:pic>
        <p:nvPicPr>
          <p:cNvPr id="12" name="Picture 11" descr="ACARA.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5961" y="5373216"/>
            <a:ext cx="1749708" cy="1429109"/>
          </a:xfrm>
          <a:prstGeom prst="rect">
            <a:avLst/>
          </a:prstGeom>
          <a:ln>
            <a:noFill/>
          </a:ln>
          <a:effectLst>
            <a:softEdge rad="112500"/>
          </a:effectLst>
        </p:spPr>
      </p:pic>
      <p:pic>
        <p:nvPicPr>
          <p:cNvPr id="13" name="Picture 2" descr="Description: Description: email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1850" y="-8696"/>
            <a:ext cx="4492086" cy="73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686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489840" y="2132856"/>
            <a:ext cx="4752528" cy="4543454"/>
          </a:xfrm>
          <a:prstGeom prst="ellipse">
            <a:avLst/>
          </a:prstGeom>
          <a:noFill/>
          <a:ln w="57150" cmpd="sng"/>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12" name="Oval 11"/>
          <p:cNvSpPr/>
          <p:nvPr/>
        </p:nvSpPr>
        <p:spPr>
          <a:xfrm>
            <a:off x="249537" y="2174954"/>
            <a:ext cx="4752528" cy="4543454"/>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5" name="TextBox 4"/>
          <p:cNvSpPr txBox="1"/>
          <p:nvPr/>
        </p:nvSpPr>
        <p:spPr>
          <a:xfrm>
            <a:off x="533886" y="4586802"/>
            <a:ext cx="3108351" cy="830997"/>
          </a:xfrm>
          <a:prstGeom prst="rect">
            <a:avLst/>
          </a:prstGeom>
          <a:noFill/>
        </p:spPr>
        <p:txBody>
          <a:bodyPr wrap="none" rtlCol="0">
            <a:spAutoFit/>
          </a:bodyPr>
          <a:lstStyle/>
          <a:p>
            <a:r>
              <a:rPr lang="en-AU" sz="4800" dirty="0" smtClean="0"/>
              <a:t>Technology</a:t>
            </a:r>
            <a:r>
              <a:rPr lang="en-AU" sz="3600" dirty="0" smtClean="0"/>
              <a:t> </a:t>
            </a:r>
            <a:endParaRPr lang="en-AU" sz="3600" dirty="0"/>
          </a:p>
        </p:txBody>
      </p:sp>
      <p:sp>
        <p:nvSpPr>
          <p:cNvPr id="6" name="TextBox 5"/>
          <p:cNvSpPr txBox="1"/>
          <p:nvPr/>
        </p:nvSpPr>
        <p:spPr>
          <a:xfrm>
            <a:off x="5424435" y="4446681"/>
            <a:ext cx="2838726" cy="830997"/>
          </a:xfrm>
          <a:prstGeom prst="rect">
            <a:avLst/>
          </a:prstGeom>
          <a:noFill/>
        </p:spPr>
        <p:txBody>
          <a:bodyPr wrap="none" rtlCol="0">
            <a:spAutoFit/>
          </a:bodyPr>
          <a:lstStyle/>
          <a:p>
            <a:r>
              <a:rPr lang="en-AU" sz="4800" dirty="0" smtClean="0"/>
              <a:t>Pedagogy </a:t>
            </a:r>
            <a:r>
              <a:rPr lang="en-AU" sz="3600" dirty="0" smtClean="0"/>
              <a:t> </a:t>
            </a:r>
            <a:endParaRPr lang="en-AU" sz="3600" dirty="0"/>
          </a:p>
        </p:txBody>
      </p:sp>
      <p:sp>
        <p:nvSpPr>
          <p:cNvPr id="7" name="TextBox 6"/>
          <p:cNvSpPr txBox="1"/>
          <p:nvPr/>
        </p:nvSpPr>
        <p:spPr>
          <a:xfrm>
            <a:off x="3161241" y="558582"/>
            <a:ext cx="2202847" cy="1138773"/>
          </a:xfrm>
          <a:prstGeom prst="rect">
            <a:avLst/>
          </a:prstGeom>
          <a:noFill/>
        </p:spPr>
        <p:txBody>
          <a:bodyPr wrap="none" rtlCol="0">
            <a:spAutoFit/>
          </a:bodyPr>
          <a:lstStyle/>
          <a:p>
            <a:pPr algn="ctr"/>
            <a:r>
              <a:rPr lang="en-AU" sz="4800" dirty="0" smtClean="0"/>
              <a:t>Science </a:t>
            </a:r>
          </a:p>
          <a:p>
            <a:pPr algn="ctr"/>
            <a:r>
              <a:rPr lang="en-AU" sz="2000" dirty="0"/>
              <a:t>Sustainability </a:t>
            </a:r>
          </a:p>
        </p:txBody>
      </p:sp>
      <p:sp>
        <p:nvSpPr>
          <p:cNvPr id="13" name="5-Point Star 12"/>
          <p:cNvSpPr/>
          <p:nvPr/>
        </p:nvSpPr>
        <p:spPr>
          <a:xfrm>
            <a:off x="3645220" y="3321335"/>
            <a:ext cx="1167913" cy="1002549"/>
          </a:xfrm>
          <a:prstGeom prst="star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1763688" y="134379"/>
            <a:ext cx="4752528" cy="4543454"/>
          </a:xfrm>
          <a:prstGeom prst="ellipse">
            <a:avLst/>
          </a:prstGeom>
          <a:noFill/>
          <a:ln w="57150" cmpd="sng"/>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cxnSp>
        <p:nvCxnSpPr>
          <p:cNvPr id="3" name="Straight Arrow Connector 2"/>
          <p:cNvCxnSpPr/>
          <p:nvPr/>
        </p:nvCxnSpPr>
        <p:spPr>
          <a:xfrm flipH="1">
            <a:off x="4229177" y="1503321"/>
            <a:ext cx="3865915" cy="2429736"/>
          </a:xfrm>
          <a:prstGeom prst="straightConnector1">
            <a:avLst/>
          </a:prstGeom>
          <a:ln w="57150" cmpd="sng">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6516216" y="608608"/>
            <a:ext cx="2627784" cy="1323439"/>
          </a:xfrm>
          <a:prstGeom prst="rect">
            <a:avLst/>
          </a:prstGeom>
          <a:noFill/>
        </p:spPr>
        <p:txBody>
          <a:bodyPr wrap="square" rtlCol="0">
            <a:spAutoFit/>
          </a:bodyPr>
          <a:lstStyle/>
          <a:p>
            <a:r>
              <a:rPr lang="en-AU" sz="2000" dirty="0" smtClean="0"/>
              <a:t>Technological, </a:t>
            </a:r>
          </a:p>
          <a:p>
            <a:r>
              <a:rPr lang="en-AU" sz="2000" dirty="0"/>
              <a:t>P</a:t>
            </a:r>
            <a:r>
              <a:rPr lang="en-AU" sz="2000" dirty="0" smtClean="0"/>
              <a:t>edagogical </a:t>
            </a:r>
          </a:p>
          <a:p>
            <a:r>
              <a:rPr lang="en-AU" sz="2000" dirty="0"/>
              <a:t>S</a:t>
            </a:r>
            <a:r>
              <a:rPr lang="en-AU" sz="2000" dirty="0" smtClean="0"/>
              <a:t>cience </a:t>
            </a:r>
            <a:r>
              <a:rPr lang="en-AU" sz="2000" dirty="0"/>
              <a:t>C</a:t>
            </a:r>
            <a:r>
              <a:rPr lang="en-AU" sz="2000" dirty="0" smtClean="0"/>
              <a:t>ontent </a:t>
            </a:r>
          </a:p>
          <a:p>
            <a:r>
              <a:rPr lang="en-AU" sz="2000" dirty="0" smtClean="0"/>
              <a:t>Knowledge       </a:t>
            </a:r>
            <a:r>
              <a:rPr lang="en-AU" sz="2000" b="1" dirty="0" smtClean="0"/>
              <a:t>TPASK</a:t>
            </a:r>
            <a:endParaRPr lang="en-AU" sz="2000" b="1" dirty="0"/>
          </a:p>
        </p:txBody>
      </p:sp>
      <p:sp>
        <p:nvSpPr>
          <p:cNvPr id="17" name="TextBox 16"/>
          <p:cNvSpPr txBox="1"/>
          <p:nvPr/>
        </p:nvSpPr>
        <p:spPr>
          <a:xfrm rot="19428556">
            <a:off x="4709950" y="2350529"/>
            <a:ext cx="1416157" cy="584775"/>
          </a:xfrm>
          <a:prstGeom prst="rect">
            <a:avLst/>
          </a:prstGeom>
          <a:noFill/>
        </p:spPr>
        <p:txBody>
          <a:bodyPr wrap="none" rtlCol="0">
            <a:spAutoFit/>
          </a:bodyPr>
          <a:lstStyle/>
          <a:p>
            <a:r>
              <a:rPr lang="en-AU" sz="3200" b="1" dirty="0" smtClean="0"/>
              <a:t>Inquiry</a:t>
            </a:r>
            <a:r>
              <a:rPr lang="en-AU" b="1" dirty="0" smtClean="0"/>
              <a:t> </a:t>
            </a:r>
            <a:endParaRPr lang="en-AU" b="1" dirty="0"/>
          </a:p>
        </p:txBody>
      </p:sp>
      <p:sp>
        <p:nvSpPr>
          <p:cNvPr id="18" name="TextBox 17"/>
          <p:cNvSpPr txBox="1"/>
          <p:nvPr/>
        </p:nvSpPr>
        <p:spPr>
          <a:xfrm>
            <a:off x="3491880" y="4653136"/>
            <a:ext cx="1510938" cy="369332"/>
          </a:xfrm>
          <a:prstGeom prst="rect">
            <a:avLst/>
          </a:prstGeom>
          <a:noFill/>
        </p:spPr>
        <p:txBody>
          <a:bodyPr wrap="none" rtlCol="0">
            <a:spAutoFit/>
          </a:bodyPr>
          <a:lstStyle/>
          <a:p>
            <a:r>
              <a:rPr lang="en-AU" b="1" dirty="0" smtClean="0"/>
              <a:t>Web 2.0 tools</a:t>
            </a:r>
            <a:endParaRPr lang="en-AU" b="1" dirty="0"/>
          </a:p>
        </p:txBody>
      </p:sp>
      <p:sp>
        <p:nvSpPr>
          <p:cNvPr id="19" name="TextBox 18"/>
          <p:cNvSpPr txBox="1"/>
          <p:nvPr/>
        </p:nvSpPr>
        <p:spPr>
          <a:xfrm rot="2489711">
            <a:off x="1875479" y="2494919"/>
            <a:ext cx="2028997" cy="1323439"/>
          </a:xfrm>
          <a:prstGeom prst="rect">
            <a:avLst/>
          </a:prstGeom>
          <a:noFill/>
        </p:spPr>
        <p:txBody>
          <a:bodyPr wrap="square" rtlCol="0">
            <a:spAutoFit/>
          </a:bodyPr>
          <a:lstStyle/>
          <a:p>
            <a:pPr algn="ctr"/>
            <a:r>
              <a:rPr lang="en-AU" sz="2000" b="1" dirty="0" smtClean="0"/>
              <a:t>Information Literacy</a:t>
            </a:r>
          </a:p>
          <a:p>
            <a:pPr algn="ctr"/>
            <a:r>
              <a:rPr lang="en-AU" sz="2000" b="1" dirty="0" smtClean="0"/>
              <a:t>Science Data &amp; Knowledge </a:t>
            </a:r>
            <a:endParaRPr lang="en-AU" sz="2000" b="1" dirty="0"/>
          </a:p>
        </p:txBody>
      </p:sp>
      <p:sp>
        <p:nvSpPr>
          <p:cNvPr id="14" name="Content Placeholder 3"/>
          <p:cNvSpPr>
            <a:spLocks noGrp="1"/>
          </p:cNvSpPr>
          <p:nvPr>
            <p:ph idx="1"/>
          </p:nvPr>
        </p:nvSpPr>
        <p:spPr>
          <a:xfrm>
            <a:off x="323528" y="44624"/>
            <a:ext cx="8507288" cy="6741368"/>
          </a:xfrm>
          <a:prstGeom prst="star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AU" sz="4000" b="1" dirty="0" smtClean="0"/>
              <a:t>Intersection of ICT, Inquiry and Web 2 Tools</a:t>
            </a:r>
            <a:endParaRPr lang="en-AU" sz="4000" b="1" dirty="0"/>
          </a:p>
        </p:txBody>
      </p:sp>
      <p:pic>
        <p:nvPicPr>
          <p:cNvPr id="15" name="Picture 2" descr="Description: Description: email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575" y="-8125"/>
            <a:ext cx="2257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otating_custom_dice_12396-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6792" cy="1556792"/>
          </a:xfrm>
          <a:prstGeom prst="rect">
            <a:avLst/>
          </a:prstGeom>
        </p:spPr>
      </p:pic>
    </p:spTree>
    <p:extLst>
      <p:ext uri="{BB962C8B-B14F-4D97-AF65-F5344CB8AC3E}">
        <p14:creationId xmlns:p14="http://schemas.microsoft.com/office/powerpoint/2010/main" val="3480750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grpId="1" nodeType="clickEffect">
                                  <p:stCondLst>
                                    <p:cond delay="0"/>
                                  </p:stCondLst>
                                  <p:childTnLst>
                                    <p:animScale>
                                      <p:cBhvr>
                                        <p:cTn id="57"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8" grpId="0"/>
      <p:bldP spid="17" grpId="0"/>
      <p:bldP spid="18" grpId="0"/>
      <p:bldP spid="19" grpId="0"/>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LineDrawing/>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50556"/>
            <a:ext cx="9166779" cy="6858000"/>
          </a:xfrm>
          <a:prstGeom prst="rect">
            <a:avLst/>
          </a:prstGeom>
        </p:spPr>
      </p:pic>
      <p:sp>
        <p:nvSpPr>
          <p:cNvPr id="2" name="Title 1"/>
          <p:cNvSpPr>
            <a:spLocks noGrp="1"/>
          </p:cNvSpPr>
          <p:nvPr>
            <p:ph type="title"/>
          </p:nvPr>
        </p:nvSpPr>
        <p:spPr/>
        <p:txBody>
          <a:bodyPr>
            <a:normAutofit/>
          </a:bodyPr>
          <a:lstStyle/>
          <a:p>
            <a:r>
              <a:rPr lang="en-US" sz="6000" dirty="0" smtClean="0"/>
              <a:t>Science </a:t>
            </a:r>
            <a:r>
              <a:rPr lang="en-US" sz="6000" dirty="0"/>
              <a:t>C</a:t>
            </a:r>
            <a:r>
              <a:rPr lang="en-US" sz="6000" dirty="0" smtClean="0"/>
              <a:t>ontent</a:t>
            </a:r>
            <a:endParaRPr lang="en-US" sz="6000" dirty="0"/>
          </a:p>
        </p:txBody>
      </p:sp>
      <p:pic>
        <p:nvPicPr>
          <p:cNvPr id="4" name="Content Placeholder 3">
            <a:hlinkClick r:id="rId4"/>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l="20125" t="47289" r="16876" b="13202"/>
          <a:stretch/>
        </p:blipFill>
        <p:spPr>
          <a:xfrm>
            <a:off x="971600" y="2204864"/>
            <a:ext cx="7473766" cy="3528392"/>
          </a:xfrm>
        </p:spPr>
      </p:pic>
    </p:spTree>
    <p:extLst>
      <p:ext uri="{BB962C8B-B14F-4D97-AF65-F5344CB8AC3E}">
        <p14:creationId xmlns:p14="http://schemas.microsoft.com/office/powerpoint/2010/main" val="12594932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1401</TotalTime>
  <Words>1985</Words>
  <Application>Microsoft Macintosh PowerPoint</Application>
  <PresentationFormat>On-screen Show (4:3)</PresentationFormat>
  <Paragraphs>203</Paragraphs>
  <Slides>30</Slides>
  <Notes>14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Why do students/pre-service teachers need  21 Century Skills and Strategies in Science Space?</vt:lpstr>
      <vt:lpstr>PowerPoint Presentation</vt:lpstr>
      <vt:lpstr>Science Content</vt:lpstr>
      <vt:lpstr>PowerPoint Presentation</vt:lpstr>
      <vt:lpstr>Information Processing Matrix</vt:lpstr>
      <vt:lpstr>Key Design Features</vt:lpstr>
      <vt:lpstr>PowerPoint Presentation</vt:lpstr>
      <vt:lpstr>Technology</vt:lpstr>
      <vt:lpstr>PowerPoint Presentation</vt:lpstr>
      <vt:lpstr>Assessment Tasks: </vt:lpstr>
      <vt:lpstr>Science Inquiry: Planning and conducting Information Process : Defining, Locating, Selecting </vt:lpstr>
      <vt:lpstr>Science Inquiry: Processing and analysing data and information Information process stage: Processing, organising and synthesising </vt:lpstr>
      <vt:lpstr>PowerPoint Presentation</vt:lpstr>
      <vt:lpstr>Science Inquiry: Evaluating Information Process Stage: Evaluating </vt:lpstr>
      <vt:lpstr>Science Inquiry: Presenting Information Process Stage: Presenting</vt:lpstr>
      <vt:lpstr>PowerPoint Presentation</vt:lpstr>
      <vt:lpstr>PowerPoint Presentation</vt:lpstr>
      <vt:lpstr>So what?</vt:lpstr>
      <vt:lpstr>PowerPoint Presentation</vt:lpstr>
      <vt:lpstr>PowerPoint Presentation</vt:lpstr>
      <vt:lpstr>PowerPoint Presentation</vt:lpstr>
      <vt:lpstr>PowerPoint Presentation</vt:lpstr>
      <vt:lpstr>PowerPoint Presentation</vt:lpstr>
      <vt:lpstr>Presentation </vt:lpstr>
    </vt:vector>
  </TitlesOfParts>
  <Company>Curtin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Sheffield</dc:creator>
  <cp:lastModifiedBy>Leonie McIlvenny</cp:lastModifiedBy>
  <cp:revision>155</cp:revision>
  <dcterms:created xsi:type="dcterms:W3CDTF">2013-09-10T03:09:35Z</dcterms:created>
  <dcterms:modified xsi:type="dcterms:W3CDTF">2015-07-03T20:20:42Z</dcterms:modified>
</cp:coreProperties>
</file>